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6"/>
  </p:notesMasterIdLst>
  <p:sldIdLst>
    <p:sldId id="259" r:id="rId3"/>
    <p:sldId id="1232" r:id="rId4"/>
    <p:sldId id="278" r:id="rId5"/>
    <p:sldId id="1234" r:id="rId6"/>
    <p:sldId id="1235" r:id="rId7"/>
    <p:sldId id="1404" r:id="rId8"/>
    <p:sldId id="1242" r:id="rId9"/>
    <p:sldId id="1241" r:id="rId10"/>
    <p:sldId id="1298" r:id="rId11"/>
    <p:sldId id="1312" r:id="rId12"/>
    <p:sldId id="1310" r:id="rId13"/>
    <p:sldId id="1403" r:id="rId14"/>
    <p:sldId id="1301" r:id="rId15"/>
    <p:sldId id="1315" r:id="rId16"/>
    <p:sldId id="1317" r:id="rId17"/>
    <p:sldId id="1300" r:id="rId18"/>
    <p:sldId id="1321" r:id="rId19"/>
    <p:sldId id="1320" r:id="rId20"/>
    <p:sldId id="1309" r:id="rId21"/>
    <p:sldId id="1303" r:id="rId22"/>
    <p:sldId id="1322" r:id="rId23"/>
    <p:sldId id="1326" r:id="rId24"/>
    <p:sldId id="1327" r:id="rId25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685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0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A0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422" autoAdjust="0"/>
    <p:restoredTop sz="88062" autoAdjust="0"/>
  </p:normalViewPr>
  <p:slideViewPr>
    <p:cSldViewPr>
      <p:cViewPr varScale="1">
        <p:scale>
          <a:sx n="135" d="100"/>
          <a:sy n="135" d="100"/>
        </p:scale>
        <p:origin x="184" y="224"/>
      </p:cViewPr>
      <p:guideLst>
        <p:guide orient="horz" pos="1620"/>
        <p:guide pos="6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5AD4539-F3A8-1A46-9D98-367A60C5BE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52CE01-406A-6B48-B1F1-BA3F9519A03C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902E08C-DBE4-7148-A414-2A19542BC41A}" type="datetimeFigureOut">
              <a:rPr lang="en-GB"/>
              <a:pPr>
                <a:defRPr/>
              </a:pPr>
              <a:t>08/03/2023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9B26B43F-31B4-754C-9D2E-A96461FD3F6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B420F56-5F34-7847-BB09-13D90FFB9C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47666F-3A33-4B4D-A0D4-D24F01F27E7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6C0239-56E6-F941-87D1-7E74F6F009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6FF65036-3491-FE44-A515-E507FD9E19A5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>
            <a:extLst>
              <a:ext uri="{FF2B5EF4-FFF2-40B4-BE49-F238E27FC236}">
                <a16:creationId xmlns:a16="http://schemas.microsoft.com/office/drawing/2014/main" id="{320F29C9-D1DA-AD49-9D45-FA79D2B88AD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9A01E5E-59CB-B248-BC29-C4013EDDFA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731F43"/>
              </a:solidFill>
              <a:latin typeface="Lucida Grande" pitchFamily="80" charset="0"/>
              <a:ea typeface="ＭＳ Ｐゴシック" charset="-128"/>
            </a:endParaRPr>
          </a:p>
        </p:txBody>
      </p:sp>
      <p:sp>
        <p:nvSpPr>
          <p:cNvPr id="6148" name="Slide Number Placeholder 3">
            <a:extLst>
              <a:ext uri="{FF2B5EF4-FFF2-40B4-BE49-F238E27FC236}">
                <a16:creationId xmlns:a16="http://schemas.microsoft.com/office/drawing/2014/main" id="{F924840F-7A09-264A-A2A9-F64BC6EE95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92E58418-9F81-C148-B5D7-00EF79D9A7A9}" type="slidenum">
              <a:rPr lang="en-GB" altLang="en-US"/>
              <a:pPr/>
              <a:t>1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F65036-3491-FE44-A515-E507FD9E19A5}" type="slidenum">
              <a:rPr lang="en-GB" altLang="en-US" smtClean="0"/>
              <a:pPr/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89305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F65036-3491-FE44-A515-E507FD9E19A5}" type="slidenum">
              <a:rPr lang="en-GB" altLang="en-US" smtClean="0"/>
              <a:pPr/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35142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1: 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167595"/>
            <a:ext cx="8208912" cy="757907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139702"/>
            <a:ext cx="8208912" cy="54006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666666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9197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7: 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9319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8: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70583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ide 1: 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167595"/>
            <a:ext cx="8208912" cy="757907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139702"/>
            <a:ext cx="8208912" cy="54006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666666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4045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9: 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167595"/>
            <a:ext cx="8208912" cy="757907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139702"/>
            <a:ext cx="8208912" cy="54006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666666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3577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3: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194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2: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62879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: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274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3: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679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4: smaller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52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5: text with bullet points &amp;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E0268C6-5562-F941-A8E2-EE92F10559E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233741" y="2745581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1" y="1383509"/>
            <a:ext cx="5400847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7321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6: text with bullet points &amp;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1" y="1383509"/>
            <a:ext cx="5400847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171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8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>
            <a:extLst>
              <a:ext uri="{FF2B5EF4-FFF2-40B4-BE49-F238E27FC236}">
                <a16:creationId xmlns:a16="http://schemas.microsoft.com/office/drawing/2014/main" id="{267495C0-927B-1748-A4A6-A394FE8B1CF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4"/>
            <a:ext cx="9144000" cy="5145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9" r:id="rId3"/>
    <p:sldLayoutId id="2147483740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>
            <a:extLst>
              <a:ext uri="{FF2B5EF4-FFF2-40B4-BE49-F238E27FC236}">
                <a16:creationId xmlns:a16="http://schemas.microsoft.com/office/drawing/2014/main" id="{1E2778B8-AF6E-EE4F-A6D8-300865FE8B9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2384"/>
            <a:ext cx="9134475" cy="514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8" r:id="rId4"/>
    <p:sldLayoutId id="2147483735" r:id="rId5"/>
    <p:sldLayoutId id="2147483736" r:id="rId6"/>
    <p:sldLayoutId id="2147483737" r:id="rId7"/>
    <p:sldLayoutId id="2147483741" r:id="rId8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1437EC74-F71F-1C4A-8D0B-289E9E2C7C58}"/>
              </a:ext>
            </a:extLst>
          </p:cNvPr>
          <p:cNvSpPr>
            <a:spLocks noGrp="1"/>
          </p:cNvSpPr>
          <p:nvPr>
            <p:ph type="ctr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GB" altLang="en-US" sz="3300" dirty="0"/>
              <a:t>Lecture 9: </a:t>
            </a:r>
            <a:br>
              <a:rPr lang="en-GB" altLang="en-US" sz="3300" dirty="0"/>
            </a:br>
            <a:r>
              <a:rPr lang="en-GB" altLang="en-US" sz="3300" dirty="0"/>
              <a:t>Expanding binary logistic regression</a:t>
            </a:r>
            <a:endParaRPr lang="en-GB" altLang="en-US" sz="3300" b="1" dirty="0"/>
          </a:p>
        </p:txBody>
      </p:sp>
      <p:sp>
        <p:nvSpPr>
          <p:cNvPr id="5123" name="Subtitle 2">
            <a:extLst>
              <a:ext uri="{FF2B5EF4-FFF2-40B4-BE49-F238E27FC236}">
                <a16:creationId xmlns:a16="http://schemas.microsoft.com/office/drawing/2014/main" id="{1D77FB21-A009-1E48-BDB4-4049733B0E38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auto">
          <a:xfrm>
            <a:off x="611560" y="2787774"/>
            <a:ext cx="8208912" cy="54006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spcBef>
                <a:spcPct val="0"/>
              </a:spcBef>
            </a:pPr>
            <a:r>
              <a:rPr lang="en-GB" altLang="en-US" sz="1800" dirty="0"/>
              <a:t>PSYC234: </a:t>
            </a:r>
            <a:r>
              <a:rPr lang="en-GB" sz="1800" dirty="0"/>
              <a:t>Statistics: from association to modelling causality</a:t>
            </a:r>
          </a:p>
          <a:p>
            <a:pPr algn="ctr" eaLnBrk="1" hangingPunct="1">
              <a:spcBef>
                <a:spcPct val="0"/>
              </a:spcBef>
            </a:pPr>
            <a:r>
              <a:rPr lang="en-GB" altLang="en-US" sz="1800" dirty="0"/>
              <a:t>Dr Amy Atkinson</a:t>
            </a:r>
          </a:p>
          <a:p>
            <a:pPr algn="ctr" eaLnBrk="1" hangingPunct="1">
              <a:spcBef>
                <a:spcPct val="0"/>
              </a:spcBef>
            </a:pPr>
            <a:r>
              <a:rPr lang="en-GB" altLang="en-US" sz="1800" dirty="0"/>
              <a:t>Lecturer in Developmental Psychology</a:t>
            </a:r>
          </a:p>
          <a:p>
            <a:pPr algn="ctr" eaLnBrk="1" hangingPunct="1">
              <a:spcBef>
                <a:spcPct val="0"/>
              </a:spcBef>
            </a:pPr>
            <a:r>
              <a:rPr lang="en-GB" altLang="en-US" sz="1800" dirty="0" err="1"/>
              <a:t>amy.atkinson@lancaster.ac.uk</a:t>
            </a:r>
            <a:endParaRPr lang="en-GB" altLang="en-US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A6409-26D0-E640-9CBC-D65A188BC73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What’s different for continuous predictors?</a:t>
            </a: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54B3AF-6C06-DB47-9067-C90A22EC6BD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The process is the same except for:</a:t>
            </a:r>
          </a:p>
          <a:p>
            <a:pPr marL="0" indent="0">
              <a:buNone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Predictor should be a numeric or integer variable (instead of a factor)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Way to check quasi-complete separation and complete separation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Interpretation of the Estimates and odds ratios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An additional assumption: linearity of the logit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252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3DA03-E70D-1D48-9798-A57DFA520F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Example</a:t>
            </a:r>
            <a:br>
              <a:rPr lang="en-GB" dirty="0"/>
            </a:br>
            <a:r>
              <a:rPr lang="en-GB" dirty="0"/>
              <a:t>Hours free time and happiness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544AAF5-9C27-CA40-81BD-A4A786B69EC4}"/>
              </a:ext>
            </a:extLst>
          </p:cNvPr>
          <p:cNvSpPr/>
          <p:nvPr/>
        </p:nvSpPr>
        <p:spPr>
          <a:xfrm>
            <a:off x="755576" y="1383618"/>
            <a:ext cx="3600400" cy="2412268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Does the number of hours free time an individual has predict response to the following survey question: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Are you happy?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dirty="0"/>
              <a:t>Yes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dirty="0"/>
              <a:t>No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318E16D9-A3B2-6B42-8438-ADAFF891B50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6496" y="3939902"/>
            <a:ext cx="8425184" cy="912935"/>
          </a:xfrm>
        </p:spPr>
        <p:txBody>
          <a:bodyPr/>
          <a:lstStyle/>
          <a:p>
            <a:r>
              <a:rPr lang="en-GB" dirty="0"/>
              <a:t>Predictor: Hours free time (continuous)</a:t>
            </a:r>
          </a:p>
          <a:p>
            <a:endParaRPr lang="en-GB" dirty="0"/>
          </a:p>
          <a:p>
            <a:r>
              <a:rPr lang="en-GB" dirty="0"/>
              <a:t>Outcome: Happiness (Yes/No)</a:t>
            </a:r>
          </a:p>
        </p:txBody>
      </p:sp>
      <p:pic>
        <p:nvPicPr>
          <p:cNvPr id="16386" name="Picture 2" descr="How much free time do we really have? - BBC Reel">
            <a:extLst>
              <a:ext uri="{FF2B5EF4-FFF2-40B4-BE49-F238E27FC236}">
                <a16:creationId xmlns:a16="http://schemas.microsoft.com/office/drawing/2014/main" id="{F32B6A6E-E2E1-8A42-8534-DD007AA18B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9053" y="1597391"/>
            <a:ext cx="3528392" cy="1984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4529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107DE-B00B-1443-A9DA-BD0E8C91123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1. Is the predictor variable a numeric/integer?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343645-E035-8E4A-911C-A1414EFAB7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2427734"/>
            <a:ext cx="4457700" cy="59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677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E4DA6-65D5-9842-86BF-36DF23B4EB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2. Complete separation and quasi-complete separation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2F76110-8065-B243-8E48-C545A03514F9}"/>
              </a:ext>
            </a:extLst>
          </p:cNvPr>
          <p:cNvCxnSpPr>
            <a:cxnSpLocks/>
          </p:cNvCxnSpPr>
          <p:nvPr/>
        </p:nvCxnSpPr>
        <p:spPr>
          <a:xfrm flipV="1">
            <a:off x="3861097" y="3219822"/>
            <a:ext cx="710903" cy="1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39E3BAD-F7D9-6640-B124-2E6F337E3FD8}"/>
              </a:ext>
            </a:extLst>
          </p:cNvPr>
          <p:cNvCxnSpPr>
            <a:cxnSpLocks/>
          </p:cNvCxnSpPr>
          <p:nvPr/>
        </p:nvCxnSpPr>
        <p:spPr>
          <a:xfrm flipV="1">
            <a:off x="4216548" y="1644030"/>
            <a:ext cx="0" cy="423664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C79F16E-9EDD-1845-B47E-E8DEAE522E31}"/>
              </a:ext>
            </a:extLst>
          </p:cNvPr>
          <p:cNvCxnSpPr>
            <a:cxnSpLocks/>
          </p:cNvCxnSpPr>
          <p:nvPr/>
        </p:nvCxnSpPr>
        <p:spPr>
          <a:xfrm>
            <a:off x="4216548" y="2715766"/>
            <a:ext cx="0" cy="351656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30DF1E6-4F36-AA40-9CF8-2787E674546A}"/>
              </a:ext>
            </a:extLst>
          </p:cNvPr>
          <p:cNvCxnSpPr>
            <a:cxnSpLocks/>
          </p:cNvCxnSpPr>
          <p:nvPr/>
        </p:nvCxnSpPr>
        <p:spPr>
          <a:xfrm flipV="1">
            <a:off x="4211960" y="3452614"/>
            <a:ext cx="0" cy="423664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892C2D4-0290-8843-8A8E-978FE33B5D0A}"/>
              </a:ext>
            </a:extLst>
          </p:cNvPr>
          <p:cNvCxnSpPr>
            <a:cxnSpLocks/>
          </p:cNvCxnSpPr>
          <p:nvPr/>
        </p:nvCxnSpPr>
        <p:spPr>
          <a:xfrm>
            <a:off x="4211960" y="4524350"/>
            <a:ext cx="0" cy="351656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AE45887-FEA9-2B43-B19E-395BF88FB363}"/>
              </a:ext>
            </a:extLst>
          </p:cNvPr>
          <p:cNvSpPr txBox="1"/>
          <p:nvPr/>
        </p:nvSpPr>
        <p:spPr>
          <a:xfrm>
            <a:off x="3828890" y="2069435"/>
            <a:ext cx="8640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2"/>
                </a:solidFill>
              </a:rPr>
              <a:t>Not happy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23EDCE2-46BA-6E4E-8936-D77D12E7D3A6}"/>
              </a:ext>
            </a:extLst>
          </p:cNvPr>
          <p:cNvSpPr txBox="1"/>
          <p:nvPr/>
        </p:nvSpPr>
        <p:spPr>
          <a:xfrm>
            <a:off x="3676488" y="3951966"/>
            <a:ext cx="1070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2"/>
                </a:solidFill>
              </a:rPr>
              <a:t>Happy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9F6A8265-18CD-D042-BF00-2B0384AD9588}"/>
              </a:ext>
            </a:extLst>
          </p:cNvPr>
          <p:cNvSpPr/>
          <p:nvPr/>
        </p:nvSpPr>
        <p:spPr>
          <a:xfrm>
            <a:off x="5335976" y="2269773"/>
            <a:ext cx="3162536" cy="2462217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Hours_free_time</a:t>
            </a:r>
            <a:r>
              <a:rPr lang="en-GB" dirty="0"/>
              <a:t> perfectly predicts Happy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When </a:t>
            </a:r>
            <a:r>
              <a:rPr lang="en-GB" dirty="0" err="1"/>
              <a:t>hours_free_time</a:t>
            </a:r>
            <a:r>
              <a:rPr lang="en-GB" dirty="0"/>
              <a:t> is 15 or below, Happy = No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When </a:t>
            </a:r>
            <a:r>
              <a:rPr lang="en-GB" dirty="0" err="1"/>
              <a:t>hours_free_time</a:t>
            </a:r>
            <a:r>
              <a:rPr lang="en-GB" dirty="0"/>
              <a:t> is above 15, Happy = Yes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651DD56-4823-2445-9D21-B0EBACDC9B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314306"/>
            <a:ext cx="3412490" cy="3683682"/>
          </a:xfrm>
          <a:prstGeom prst="rect">
            <a:avLst/>
          </a:prstGeom>
        </p:spPr>
      </p:pic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F8903C3-A2AB-2148-B44C-1F09CD2D462B}"/>
              </a:ext>
            </a:extLst>
          </p:cNvPr>
          <p:cNvSpPr/>
          <p:nvPr/>
        </p:nvSpPr>
        <p:spPr>
          <a:xfrm>
            <a:off x="6239994" y="991766"/>
            <a:ext cx="2508470" cy="86409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accent2"/>
                </a:solidFill>
              </a:rPr>
              <a:t>Complete separation: The predictor perfectly predicts the outcome</a:t>
            </a:r>
          </a:p>
        </p:txBody>
      </p:sp>
    </p:spTree>
    <p:extLst>
      <p:ext uri="{BB962C8B-B14F-4D97-AF65-F5344CB8AC3E}">
        <p14:creationId xmlns:p14="http://schemas.microsoft.com/office/powerpoint/2010/main" val="3255646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 animBg="1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4ADDC-222D-904F-B585-4345643274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411510"/>
            <a:ext cx="7632848" cy="864096"/>
          </a:xfrm>
        </p:spPr>
        <p:txBody>
          <a:bodyPr/>
          <a:lstStyle/>
          <a:p>
            <a:r>
              <a:rPr lang="en-GB" dirty="0"/>
              <a:t>Warning messages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FC7730-B52F-4041-9DF0-5B0C9F51DF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1375" y="2758933"/>
            <a:ext cx="7708900" cy="977900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9501155-26DD-2E4C-A069-C46EB8EC488D}"/>
              </a:ext>
            </a:extLst>
          </p:cNvPr>
          <p:cNvSpPr/>
          <p:nvPr/>
        </p:nvSpPr>
        <p:spPr>
          <a:xfrm>
            <a:off x="5220072" y="3989547"/>
            <a:ext cx="2592288" cy="9779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Explicitly tells you you have complete separation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C88AF0EE-BB0D-6141-8E00-FF2FEAC5E9E1}"/>
              </a:ext>
            </a:extLst>
          </p:cNvPr>
          <p:cNvSpPr/>
          <p:nvPr/>
        </p:nvSpPr>
        <p:spPr>
          <a:xfrm>
            <a:off x="395536" y="1528319"/>
            <a:ext cx="1938596" cy="9779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Model did not converge – ignore output!!!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F1AD391-7B35-8B4A-9B48-ED2B6B8991EA}"/>
              </a:ext>
            </a:extLst>
          </p:cNvPr>
          <p:cNvCxnSpPr>
            <a:cxnSpLocks/>
            <a:endCxn id="4" idx="1"/>
          </p:cNvCxnSpPr>
          <p:nvPr/>
        </p:nvCxnSpPr>
        <p:spPr>
          <a:xfrm>
            <a:off x="755576" y="2458897"/>
            <a:ext cx="265799" cy="788986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EB1F94C-55A7-C348-88BD-8383CF7D80AF}"/>
              </a:ext>
            </a:extLst>
          </p:cNvPr>
          <p:cNvCxnSpPr>
            <a:cxnSpLocks/>
          </p:cNvCxnSpPr>
          <p:nvPr/>
        </p:nvCxnSpPr>
        <p:spPr>
          <a:xfrm flipH="1" flipV="1">
            <a:off x="4572001" y="3720436"/>
            <a:ext cx="648071" cy="507498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7807DEA-39CB-3447-99C2-2498672E9632}"/>
              </a:ext>
            </a:extLst>
          </p:cNvPr>
          <p:cNvSpPr/>
          <p:nvPr/>
        </p:nvSpPr>
        <p:spPr>
          <a:xfrm>
            <a:off x="4211960" y="1392624"/>
            <a:ext cx="4680520" cy="99194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You generally get warning messages when there is complete separation and the culprit predictor is continuous </a:t>
            </a:r>
          </a:p>
        </p:txBody>
      </p:sp>
    </p:spTree>
    <p:extLst>
      <p:ext uri="{BB962C8B-B14F-4D97-AF65-F5344CB8AC3E}">
        <p14:creationId xmlns:p14="http://schemas.microsoft.com/office/powerpoint/2010/main" val="607714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E4DA6-65D5-9842-86BF-36DF23B4EB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Quasi-complete separation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2F76110-8065-B243-8E48-C545A03514F9}"/>
              </a:ext>
            </a:extLst>
          </p:cNvPr>
          <p:cNvCxnSpPr>
            <a:cxnSpLocks/>
          </p:cNvCxnSpPr>
          <p:nvPr/>
        </p:nvCxnSpPr>
        <p:spPr>
          <a:xfrm flipV="1">
            <a:off x="3759605" y="2714025"/>
            <a:ext cx="710903" cy="1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39E3BAD-F7D9-6640-B124-2E6F337E3FD8}"/>
              </a:ext>
            </a:extLst>
          </p:cNvPr>
          <p:cNvCxnSpPr>
            <a:cxnSpLocks/>
          </p:cNvCxnSpPr>
          <p:nvPr/>
        </p:nvCxnSpPr>
        <p:spPr>
          <a:xfrm flipV="1">
            <a:off x="4061423" y="1514898"/>
            <a:ext cx="0" cy="192756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C79F16E-9EDD-1845-B47E-E8DEAE522E31}"/>
              </a:ext>
            </a:extLst>
          </p:cNvPr>
          <p:cNvCxnSpPr>
            <a:cxnSpLocks/>
          </p:cNvCxnSpPr>
          <p:nvPr/>
        </p:nvCxnSpPr>
        <p:spPr>
          <a:xfrm>
            <a:off x="4061423" y="2499742"/>
            <a:ext cx="0" cy="150516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30DF1E6-4F36-AA40-9CF8-2787E674546A}"/>
              </a:ext>
            </a:extLst>
          </p:cNvPr>
          <p:cNvCxnSpPr>
            <a:cxnSpLocks/>
          </p:cNvCxnSpPr>
          <p:nvPr/>
        </p:nvCxnSpPr>
        <p:spPr>
          <a:xfrm flipV="1">
            <a:off x="4105812" y="3363838"/>
            <a:ext cx="0" cy="423664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892C2D4-0290-8843-8A8E-978FE33B5D0A}"/>
              </a:ext>
            </a:extLst>
          </p:cNvPr>
          <p:cNvCxnSpPr>
            <a:cxnSpLocks/>
          </p:cNvCxnSpPr>
          <p:nvPr/>
        </p:nvCxnSpPr>
        <p:spPr>
          <a:xfrm flipH="1">
            <a:off x="4105812" y="4227934"/>
            <a:ext cx="9244" cy="648072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AE45887-FEA9-2B43-B19E-395BF88FB363}"/>
              </a:ext>
            </a:extLst>
          </p:cNvPr>
          <p:cNvSpPr txBox="1"/>
          <p:nvPr/>
        </p:nvSpPr>
        <p:spPr>
          <a:xfrm>
            <a:off x="3673765" y="1781403"/>
            <a:ext cx="8640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2"/>
                </a:solidFill>
              </a:rPr>
              <a:t>Not happy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23EDCE2-46BA-6E4E-8936-D77D12E7D3A6}"/>
              </a:ext>
            </a:extLst>
          </p:cNvPr>
          <p:cNvSpPr txBox="1"/>
          <p:nvPr/>
        </p:nvSpPr>
        <p:spPr>
          <a:xfrm>
            <a:off x="3583804" y="3786594"/>
            <a:ext cx="1070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2"/>
                </a:solidFill>
              </a:rPr>
              <a:t>Happy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9F6A8265-18CD-D042-BF00-2B0384AD9588}"/>
              </a:ext>
            </a:extLst>
          </p:cNvPr>
          <p:cNvSpPr/>
          <p:nvPr/>
        </p:nvSpPr>
        <p:spPr>
          <a:xfrm>
            <a:off x="4875631" y="1840852"/>
            <a:ext cx="4183104" cy="3223524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Hours_free_time</a:t>
            </a:r>
            <a:r>
              <a:rPr lang="en-GB" dirty="0"/>
              <a:t> nearly perfectly Happy:</a:t>
            </a:r>
          </a:p>
          <a:p>
            <a:pPr algn="ctr"/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When </a:t>
            </a:r>
            <a:r>
              <a:rPr lang="en-GB" dirty="0" err="1"/>
              <a:t>hours_free_time</a:t>
            </a:r>
            <a:r>
              <a:rPr lang="en-GB" dirty="0"/>
              <a:t> is below 15, Happy = No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When </a:t>
            </a:r>
            <a:r>
              <a:rPr lang="en-GB" dirty="0" err="1"/>
              <a:t>hours_free_time</a:t>
            </a:r>
            <a:r>
              <a:rPr lang="en-GB" dirty="0"/>
              <a:t> is above 15, Happy = Yes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When </a:t>
            </a:r>
            <a:r>
              <a:rPr lang="en-GB" dirty="0" err="1"/>
              <a:t>hours_free_time</a:t>
            </a:r>
            <a:r>
              <a:rPr lang="en-GB" dirty="0"/>
              <a:t> =15, Happy = Yes or No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F8903C3-A2AB-2148-B44C-1F09CD2D462B}"/>
              </a:ext>
            </a:extLst>
          </p:cNvPr>
          <p:cNvSpPr/>
          <p:nvPr/>
        </p:nvSpPr>
        <p:spPr>
          <a:xfrm>
            <a:off x="6264876" y="862908"/>
            <a:ext cx="2508470" cy="86409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accent2"/>
                </a:solidFill>
              </a:rPr>
              <a:t>Quasi-complete separation: The predictor nearly perfectly predicts the outcome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BEA2C6D-5194-D94C-96F7-713D34617F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218" y="1294956"/>
            <a:ext cx="3432472" cy="3683990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D86763A-4976-9C45-9777-72F008E8A235}"/>
              </a:ext>
            </a:extLst>
          </p:cNvPr>
          <p:cNvCxnSpPr>
            <a:cxnSpLocks/>
          </p:cNvCxnSpPr>
          <p:nvPr/>
        </p:nvCxnSpPr>
        <p:spPr>
          <a:xfrm flipV="1">
            <a:off x="3760775" y="3231885"/>
            <a:ext cx="710903" cy="1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66818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68487F9-AA31-8241-8321-92D990ABEF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2067694"/>
            <a:ext cx="7708900" cy="8128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B2325DC-12F2-4F47-B70F-6EF9D16A664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Quasi-complete separation</a:t>
            </a:r>
            <a:br>
              <a:rPr lang="en-GB" dirty="0"/>
            </a:br>
            <a:r>
              <a:rPr lang="en-GB" dirty="0"/>
              <a:t>Error messages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F95B5850-3B89-9A4F-89FC-28430909E4A9}"/>
              </a:ext>
            </a:extLst>
          </p:cNvPr>
          <p:cNvSpPr/>
          <p:nvPr/>
        </p:nvSpPr>
        <p:spPr>
          <a:xfrm>
            <a:off x="4898058" y="3002146"/>
            <a:ext cx="2592288" cy="97790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But, we still get this warning message about separation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778837C-45A4-4146-A688-BBF594DA5A95}"/>
              </a:ext>
            </a:extLst>
          </p:cNvPr>
          <p:cNvSpPr/>
          <p:nvPr/>
        </p:nvSpPr>
        <p:spPr>
          <a:xfrm>
            <a:off x="543596" y="3361846"/>
            <a:ext cx="2304256" cy="1298136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We don’t get the warning message about convergence this time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98AFEC6-B6C6-1A4F-897D-368B35E4C546}"/>
              </a:ext>
            </a:extLst>
          </p:cNvPr>
          <p:cNvCxnSpPr>
            <a:cxnSpLocks/>
          </p:cNvCxnSpPr>
          <p:nvPr/>
        </p:nvCxnSpPr>
        <p:spPr>
          <a:xfrm flipH="1" flipV="1">
            <a:off x="5076057" y="2822057"/>
            <a:ext cx="432047" cy="449062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1D389B8-4C5C-644C-92A9-D0DF57B7B944}"/>
              </a:ext>
            </a:extLst>
          </p:cNvPr>
          <p:cNvCxnSpPr>
            <a:cxnSpLocks/>
          </p:cNvCxnSpPr>
          <p:nvPr/>
        </p:nvCxnSpPr>
        <p:spPr>
          <a:xfrm flipV="1">
            <a:off x="835672" y="2578415"/>
            <a:ext cx="283988" cy="860358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9449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88F15D-94FA-A343-B49D-672EC245B4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411510"/>
            <a:ext cx="7992888" cy="864096"/>
          </a:xfrm>
        </p:spPr>
        <p:txBody>
          <a:bodyPr/>
          <a:lstStyle/>
          <a:p>
            <a:r>
              <a:rPr lang="en-GB" dirty="0"/>
              <a:t>3. Interpretation</a:t>
            </a:r>
            <a:br>
              <a:rPr lang="en-GB" dirty="0"/>
            </a:br>
            <a:r>
              <a:rPr lang="en-GB" dirty="0"/>
              <a:t>We’ve run a model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16C96EC-050F-CA4E-B8DE-AAA23037ACD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We’ve prepared our dataset, checked for separation issues, and run our model: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BF0190E-089E-8140-95EE-1F1B6E0C4E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9752" y="1995686"/>
            <a:ext cx="3704456" cy="2866543"/>
          </a:xfrm>
          <a:prstGeom prst="rect">
            <a:avLst/>
          </a:prstGeom>
        </p:spPr>
      </p:pic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572BAF5-0BAF-F349-9774-A4C2FBBEE45E}"/>
              </a:ext>
            </a:extLst>
          </p:cNvPr>
          <p:cNvSpPr/>
          <p:nvPr/>
        </p:nvSpPr>
        <p:spPr>
          <a:xfrm>
            <a:off x="291545" y="2449238"/>
            <a:ext cx="2038605" cy="1433271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The log odds of happy = yes when </a:t>
            </a:r>
            <a:r>
              <a:rPr lang="en-GB" dirty="0" err="1"/>
              <a:t>Hours_free_time</a:t>
            </a:r>
            <a:r>
              <a:rPr lang="en-GB" dirty="0"/>
              <a:t> equals 0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6DF504B-E480-6C4F-9F74-0F7256BBB30C}"/>
              </a:ext>
            </a:extLst>
          </p:cNvPr>
          <p:cNvCxnSpPr>
            <a:cxnSpLocks/>
          </p:cNvCxnSpPr>
          <p:nvPr/>
        </p:nvCxnSpPr>
        <p:spPr>
          <a:xfrm>
            <a:off x="2330150" y="2877842"/>
            <a:ext cx="1161730" cy="551115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B6D17CF3-72F7-F842-A200-E8D3ACC79F17}"/>
              </a:ext>
            </a:extLst>
          </p:cNvPr>
          <p:cNvSpPr/>
          <p:nvPr/>
        </p:nvSpPr>
        <p:spPr>
          <a:xfrm>
            <a:off x="6677650" y="2283718"/>
            <a:ext cx="2038605" cy="2664522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The change in log odds of happy = yes after a one unit change in </a:t>
            </a:r>
            <a:r>
              <a:rPr lang="en-GB" dirty="0" err="1"/>
              <a:t>hours_free_time</a:t>
            </a:r>
            <a:r>
              <a:rPr lang="en-GB" dirty="0"/>
              <a:t> (e.g. going from 0-1 hour, or 4-5 hours)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5001C1C-85D0-F143-ABF7-2F4ECE6FF8D9}"/>
              </a:ext>
            </a:extLst>
          </p:cNvPr>
          <p:cNvCxnSpPr>
            <a:cxnSpLocks/>
            <a:stCxn id="16" idx="1"/>
          </p:cNvCxnSpPr>
          <p:nvPr/>
        </p:nvCxnSpPr>
        <p:spPr>
          <a:xfrm flipH="1" flipV="1">
            <a:off x="3928120" y="3513011"/>
            <a:ext cx="2749530" cy="102968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93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ACE6E-42A6-5746-993B-67BB15F017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3. Interpretation</a:t>
            </a:r>
            <a:br>
              <a:rPr lang="en-GB" dirty="0"/>
            </a:br>
            <a:r>
              <a:rPr lang="en-GB" dirty="0"/>
              <a:t>Odds ratios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47B07E-D288-3543-A1F4-9708F92C09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2859782"/>
            <a:ext cx="3048000" cy="571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160F9E1-D609-BF4F-8708-FE7830225B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3882" y="1547746"/>
            <a:ext cx="5588000" cy="622300"/>
          </a:xfrm>
          <a:prstGeom prst="rect">
            <a:avLst/>
          </a:prstGeom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37B8CD65-B082-AB47-8F63-69E5B0D2CF90}"/>
              </a:ext>
            </a:extLst>
          </p:cNvPr>
          <p:cNvSpPr/>
          <p:nvPr/>
        </p:nvSpPr>
        <p:spPr>
          <a:xfrm>
            <a:off x="291545" y="2449238"/>
            <a:ext cx="2038605" cy="1433271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The odds of happy = yes when </a:t>
            </a:r>
            <a:r>
              <a:rPr lang="en-GB" dirty="0" err="1"/>
              <a:t>Hours_free_time</a:t>
            </a:r>
            <a:r>
              <a:rPr lang="en-GB" dirty="0"/>
              <a:t> equals 0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65DD9A6-887E-D448-A8BF-40BAEB234B6E}"/>
              </a:ext>
            </a:extLst>
          </p:cNvPr>
          <p:cNvCxnSpPr>
            <a:cxnSpLocks/>
          </p:cNvCxnSpPr>
          <p:nvPr/>
        </p:nvCxnSpPr>
        <p:spPr>
          <a:xfrm>
            <a:off x="2330150" y="3068120"/>
            <a:ext cx="729682" cy="97753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FF8D4780-5B4D-F949-A6CA-BBB6FE86C4D6}"/>
              </a:ext>
            </a:extLst>
          </p:cNvPr>
          <p:cNvSpPr/>
          <p:nvPr/>
        </p:nvSpPr>
        <p:spPr>
          <a:xfrm>
            <a:off x="6382579" y="3298719"/>
            <a:ext cx="2149861" cy="1649295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The change in odds of happy = yes after a one unit change in the predictor (e.g. 0-1, 4-5 hours)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E78CE86-850A-C74F-930D-20F471CC0846}"/>
              </a:ext>
            </a:extLst>
          </p:cNvPr>
          <p:cNvCxnSpPr>
            <a:cxnSpLocks/>
          </p:cNvCxnSpPr>
          <p:nvPr/>
        </p:nvCxnSpPr>
        <p:spPr>
          <a:xfrm flipH="1" flipV="1">
            <a:off x="5724128" y="3314760"/>
            <a:ext cx="864096" cy="409118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1333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DD9ED-4FCF-B449-B3FE-6BE3C27A22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192688" cy="864096"/>
          </a:xfrm>
        </p:spPr>
        <p:txBody>
          <a:bodyPr/>
          <a:lstStyle/>
          <a:p>
            <a:r>
              <a:rPr lang="en-GB" dirty="0"/>
              <a:t>Assumptions</a:t>
            </a:r>
            <a:br>
              <a:rPr lang="en-GB" dirty="0"/>
            </a:br>
            <a:r>
              <a:rPr lang="en-GB" dirty="0"/>
              <a:t>1. Independence of errors</a:t>
            </a:r>
            <a:br>
              <a:rPr lang="en-GB" dirty="0"/>
            </a:b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173300-731F-0343-B1C5-B5772581D5F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4536750" cy="3564731"/>
          </a:xfrm>
        </p:spPr>
        <p:txBody>
          <a:bodyPr/>
          <a:lstStyle/>
          <a:p>
            <a:r>
              <a:rPr lang="en-GB" dirty="0"/>
              <a:t>Cases of data should not be related</a:t>
            </a:r>
          </a:p>
          <a:p>
            <a:endParaRPr lang="en-GB" dirty="0"/>
          </a:p>
          <a:p>
            <a:r>
              <a:rPr lang="en-GB" dirty="0"/>
              <a:t>For instance, each cases should represent data from a different person 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772EA39A-F936-B445-B0C5-55E698F21BF9}"/>
              </a:ext>
            </a:extLst>
          </p:cNvPr>
          <p:cNvSpPr/>
          <p:nvPr/>
        </p:nvSpPr>
        <p:spPr>
          <a:xfrm>
            <a:off x="863465" y="3194978"/>
            <a:ext cx="3600400" cy="1081909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We can’t really test for this – we should just know this is true based on the methodology</a:t>
            </a:r>
          </a:p>
        </p:txBody>
      </p:sp>
      <p:pic>
        <p:nvPicPr>
          <p:cNvPr id="1026" name="Picture 2" descr="Captain Chef Stock Illustrations – 697 Captain Chef Stock Illustrations,  Vectors &amp;amp;amp; Clipart - Dreamstime">
            <a:extLst>
              <a:ext uri="{FF2B5EF4-FFF2-40B4-BE49-F238E27FC236}">
                <a16:creationId xmlns:a16="http://schemas.microsoft.com/office/drawing/2014/main" id="{AE5345DF-9DEF-C64A-ADFE-C11F3BB37B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00"/>
          <a:stretch/>
        </p:blipFill>
        <p:spPr bwMode="auto">
          <a:xfrm>
            <a:off x="5138234" y="1383509"/>
            <a:ext cx="3600401" cy="3036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6790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84D01-0088-D746-AA77-8DDC4FB79E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The plan</a:t>
            </a:r>
          </a:p>
        </p:txBody>
      </p:sp>
      <p:sp>
        <p:nvSpPr>
          <p:cNvPr id="28" name="Text Placeholder 1">
            <a:extLst>
              <a:ext uri="{FF2B5EF4-FFF2-40B4-BE49-F238E27FC236}">
                <a16:creationId xmlns:a16="http://schemas.microsoft.com/office/drawing/2014/main" id="{43A40EB9-AA6C-6943-AEB2-6CAD21B55DE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290" y="1383510"/>
            <a:ext cx="8425184" cy="755974"/>
          </a:xfrm>
        </p:spPr>
        <p:txBody>
          <a:bodyPr/>
          <a:lstStyle/>
          <a:p>
            <a:pPr marL="0" indent="0" algn="ctr">
              <a:buNone/>
            </a:pPr>
            <a:r>
              <a:rPr lang="en-GB" b="1" dirty="0"/>
              <a:t>My aim: </a:t>
            </a:r>
            <a:r>
              <a:rPr lang="en-GB" dirty="0"/>
              <a:t>to add a few final statistical tests to your toolbox for when the statistical test you’ve learned about might not be appropriate</a:t>
            </a:r>
          </a:p>
          <a:p>
            <a:endParaRPr lang="en-GB" dirty="0"/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69EA14F3-B33F-874F-ABCE-AB7F582C04C8}"/>
              </a:ext>
            </a:extLst>
          </p:cNvPr>
          <p:cNvSpPr/>
          <p:nvPr/>
        </p:nvSpPr>
        <p:spPr>
          <a:xfrm>
            <a:off x="395536" y="3093056"/>
            <a:ext cx="2088232" cy="7200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Lecture 9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E45FE86-4134-824A-872F-CA04301ADF91}"/>
              </a:ext>
            </a:extLst>
          </p:cNvPr>
          <p:cNvCxnSpPr>
            <a:cxnSpLocks/>
          </p:cNvCxnSpPr>
          <p:nvPr/>
        </p:nvCxnSpPr>
        <p:spPr>
          <a:xfrm>
            <a:off x="2465408" y="3438682"/>
            <a:ext cx="648072" cy="0"/>
          </a:xfrm>
          <a:prstGeom prst="straightConnector1">
            <a:avLst/>
          </a:prstGeom>
          <a:ln w="635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555B198-E976-8642-B9B5-10A5831F4845}"/>
              </a:ext>
            </a:extLst>
          </p:cNvPr>
          <p:cNvCxnSpPr>
            <a:cxnSpLocks/>
          </p:cNvCxnSpPr>
          <p:nvPr/>
        </p:nvCxnSpPr>
        <p:spPr>
          <a:xfrm>
            <a:off x="5273720" y="3438682"/>
            <a:ext cx="648072" cy="0"/>
          </a:xfrm>
          <a:prstGeom prst="straightConnector1">
            <a:avLst/>
          </a:prstGeom>
          <a:ln w="635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D9C9E125-719A-2244-B816-A819E447A6F4}"/>
              </a:ext>
            </a:extLst>
          </p:cNvPr>
          <p:cNvSpPr/>
          <p:nvPr/>
        </p:nvSpPr>
        <p:spPr>
          <a:xfrm>
            <a:off x="6082180" y="2718492"/>
            <a:ext cx="2810300" cy="14403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A situation where the linear regression is not appropriate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D084C6A4-3642-8D41-933F-73E5433D670E}"/>
              </a:ext>
            </a:extLst>
          </p:cNvPr>
          <p:cNvSpPr/>
          <p:nvPr/>
        </p:nvSpPr>
        <p:spPr>
          <a:xfrm>
            <a:off x="3275093" y="2211497"/>
            <a:ext cx="2088232" cy="280852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Binary logistic regression (continued)</a:t>
            </a:r>
          </a:p>
          <a:p>
            <a:pPr algn="ctr"/>
            <a:endParaRPr lang="en-GB" dirty="0">
              <a:solidFill>
                <a:schemeClr val="accent2"/>
              </a:solidFill>
            </a:endParaRPr>
          </a:p>
          <a:p>
            <a:pPr algn="ctr"/>
            <a:r>
              <a:rPr lang="en-GB" dirty="0">
                <a:solidFill>
                  <a:schemeClr val="accent2"/>
                </a:solidFill>
              </a:rPr>
              <a:t>Multiple binary logistic regression</a:t>
            </a:r>
          </a:p>
          <a:p>
            <a:pPr algn="ctr"/>
            <a:endParaRPr lang="en-GB" dirty="0">
              <a:solidFill>
                <a:schemeClr val="accent2"/>
              </a:solidFill>
            </a:endParaRPr>
          </a:p>
          <a:p>
            <a:pPr algn="ctr"/>
            <a:r>
              <a:rPr lang="en-GB" dirty="0">
                <a:solidFill>
                  <a:schemeClr val="accent2"/>
                </a:solidFill>
              </a:rPr>
              <a:t>Ordinal logistic regression</a:t>
            </a:r>
          </a:p>
        </p:txBody>
      </p:sp>
    </p:spTree>
    <p:extLst>
      <p:ext uri="{BB962C8B-B14F-4D97-AF65-F5344CB8AC3E}">
        <p14:creationId xmlns:p14="http://schemas.microsoft.com/office/powerpoint/2010/main" val="42697836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A6409-26D0-E640-9CBC-D65A188BC73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Assumptions</a:t>
            </a:r>
            <a:br>
              <a:rPr lang="en-GB" dirty="0"/>
            </a:br>
            <a:r>
              <a:rPr lang="en-GB" dirty="0"/>
              <a:t>2. Linearity of the logit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54B3AF-6C06-DB47-9067-C90A22EC6BD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536" y="1578769"/>
            <a:ext cx="5688878" cy="3564731"/>
          </a:xfrm>
        </p:spPr>
        <p:txBody>
          <a:bodyPr/>
          <a:lstStyle/>
          <a:p>
            <a:r>
              <a:rPr lang="en-GB" dirty="0"/>
              <a:t>There is a linear relationship between any continuous predictor and the log of the outcome variable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909C5811-3DA7-C24E-9D6B-43B883636765}"/>
              </a:ext>
            </a:extLst>
          </p:cNvPr>
          <p:cNvSpPr/>
          <p:nvPr/>
        </p:nvSpPr>
        <p:spPr>
          <a:xfrm>
            <a:off x="6804246" y="983568"/>
            <a:ext cx="1944218" cy="86409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Assumption for continuous predictors only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D509E171-8FB6-784E-8F75-BD37FAEC2BB4}"/>
              </a:ext>
            </a:extLst>
          </p:cNvPr>
          <p:cNvSpPr/>
          <p:nvPr/>
        </p:nvSpPr>
        <p:spPr>
          <a:xfrm>
            <a:off x="1655676" y="3219822"/>
            <a:ext cx="5832648" cy="72008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We can test this assumption after we’ve run our model</a:t>
            </a:r>
          </a:p>
        </p:txBody>
      </p:sp>
    </p:spTree>
    <p:extLst>
      <p:ext uri="{BB962C8B-B14F-4D97-AF65-F5344CB8AC3E}">
        <p14:creationId xmlns:p14="http://schemas.microsoft.com/office/powerpoint/2010/main" val="2877435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AB4E2-220A-0141-8F57-0F21CD9BA8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120680" cy="864096"/>
          </a:xfrm>
        </p:spPr>
        <p:txBody>
          <a:bodyPr/>
          <a:lstStyle/>
          <a:p>
            <a:r>
              <a:rPr lang="en-GB" dirty="0"/>
              <a:t>Assessing assumption 2: </a:t>
            </a:r>
            <a:br>
              <a:rPr lang="en-GB" dirty="0"/>
            </a:br>
            <a:r>
              <a:rPr lang="en-GB" dirty="0"/>
              <a:t>The linearity of the logit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81D7F3-4346-624D-ACD9-5083EB1FFB7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This can be tested by looking at whether there is a significant interaction between the predictor and it’s log transformation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EF2365-2D51-F142-8F5E-3731195159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297" y="2499742"/>
            <a:ext cx="7714143" cy="353565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F4E1F774-50FD-594E-A311-7F7B0240CC40}"/>
              </a:ext>
            </a:extLst>
          </p:cNvPr>
          <p:cNvSpPr/>
          <p:nvPr/>
        </p:nvSpPr>
        <p:spPr>
          <a:xfrm>
            <a:off x="556429" y="3122857"/>
            <a:ext cx="2038605" cy="1433271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Adds a new column to </a:t>
            </a:r>
            <a:r>
              <a:rPr lang="en-GB" dirty="0" err="1"/>
              <a:t>hours_data</a:t>
            </a:r>
            <a:endParaRPr lang="en-GB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FEAB32C-ED0C-4643-AA2B-7648A1A7AB77}"/>
              </a:ext>
            </a:extLst>
          </p:cNvPr>
          <p:cNvCxnSpPr>
            <a:cxnSpLocks/>
          </p:cNvCxnSpPr>
          <p:nvPr/>
        </p:nvCxnSpPr>
        <p:spPr>
          <a:xfrm flipV="1">
            <a:off x="1682393" y="2863352"/>
            <a:ext cx="239487" cy="716119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321B445-013C-1149-BE16-CD4CE45BEF50}"/>
              </a:ext>
            </a:extLst>
          </p:cNvPr>
          <p:cNvCxnSpPr>
            <a:cxnSpLocks/>
          </p:cNvCxnSpPr>
          <p:nvPr/>
        </p:nvCxnSpPr>
        <p:spPr>
          <a:xfrm flipV="1">
            <a:off x="6085162" y="2853307"/>
            <a:ext cx="205743" cy="681135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F092EF25-8130-004C-A9F6-F1638E9976D5}"/>
              </a:ext>
            </a:extLst>
          </p:cNvPr>
          <p:cNvSpPr/>
          <p:nvPr/>
        </p:nvSpPr>
        <p:spPr>
          <a:xfrm>
            <a:off x="4959198" y="3077826"/>
            <a:ext cx="2038605" cy="1433271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Log of </a:t>
            </a:r>
            <a:r>
              <a:rPr lang="en-GB" dirty="0" err="1"/>
              <a:t>Hours_free_time</a:t>
            </a:r>
            <a:r>
              <a:rPr lang="en-GB" dirty="0"/>
              <a:t> multiplied by </a:t>
            </a:r>
            <a:r>
              <a:rPr lang="en-GB" dirty="0" err="1"/>
              <a:t>Hours_free_time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7217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AB4E2-220A-0141-8F57-0F21CD9BA8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120680" cy="864096"/>
          </a:xfrm>
        </p:spPr>
        <p:txBody>
          <a:bodyPr/>
          <a:lstStyle/>
          <a:p>
            <a:r>
              <a:rPr lang="en-GB" dirty="0"/>
              <a:t>Assessing assumption 2: </a:t>
            </a:r>
            <a:br>
              <a:rPr lang="en-GB" dirty="0"/>
            </a:br>
            <a:r>
              <a:rPr lang="en-GB" dirty="0"/>
              <a:t>The linearity of the logit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81D7F3-4346-624D-ACD9-5083EB1FFB7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290" y="1383510"/>
            <a:ext cx="8425184" cy="637134"/>
          </a:xfrm>
        </p:spPr>
        <p:txBody>
          <a:bodyPr/>
          <a:lstStyle/>
          <a:p>
            <a:r>
              <a:rPr lang="en-GB" dirty="0"/>
              <a:t>Run a model including the original predictor and the new </a:t>
            </a:r>
            <a:r>
              <a:rPr lang="en-GB" dirty="0" err="1"/>
              <a:t>log_Hours_free_time_int</a:t>
            </a:r>
            <a:r>
              <a:rPr lang="en-GB" dirty="0"/>
              <a:t> predictor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EB70E3-B54A-2549-82F1-482436DA70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569"/>
          <a:stretch/>
        </p:blipFill>
        <p:spPr>
          <a:xfrm>
            <a:off x="143386" y="2643758"/>
            <a:ext cx="9000614" cy="60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5267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AB4E2-220A-0141-8F57-0F21CD9BA8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120680" cy="864096"/>
          </a:xfrm>
        </p:spPr>
        <p:txBody>
          <a:bodyPr/>
          <a:lstStyle/>
          <a:p>
            <a:r>
              <a:rPr lang="en-GB" dirty="0"/>
              <a:t>Assessing assumption 2: </a:t>
            </a:r>
            <a:br>
              <a:rPr lang="en-GB" dirty="0"/>
            </a:br>
            <a:r>
              <a:rPr lang="en-GB" dirty="0"/>
              <a:t>The linearity of the logit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AC54C8-35D3-3048-A718-033427D3D0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076056" y="1383509"/>
            <a:ext cx="3744418" cy="3564731"/>
          </a:xfrm>
        </p:spPr>
        <p:txBody>
          <a:bodyPr/>
          <a:lstStyle/>
          <a:p>
            <a:r>
              <a:rPr lang="en-GB" b="1" dirty="0"/>
              <a:t>Do not interpret this output!!!</a:t>
            </a:r>
          </a:p>
          <a:p>
            <a:endParaRPr lang="en-GB" dirty="0"/>
          </a:p>
          <a:p>
            <a:r>
              <a:rPr lang="en-GB" dirty="0"/>
              <a:t>All we are interested in is whether the “</a:t>
            </a:r>
            <a:r>
              <a:rPr lang="en-GB" dirty="0" err="1"/>
              <a:t>log_Hours_free_time_int</a:t>
            </a:r>
            <a:r>
              <a:rPr lang="en-GB" dirty="0"/>
              <a:t>” variable is significant:</a:t>
            </a:r>
          </a:p>
          <a:p>
            <a:pPr lvl="1"/>
            <a:r>
              <a:rPr lang="en-GB" dirty="0"/>
              <a:t>If </a:t>
            </a:r>
            <a:r>
              <a:rPr lang="en-GB" i="1" dirty="0"/>
              <a:t>p</a:t>
            </a:r>
            <a:r>
              <a:rPr lang="en-GB" dirty="0"/>
              <a:t> ≤ 0.05, the variable violates this assumption</a:t>
            </a:r>
          </a:p>
          <a:p>
            <a:pPr lvl="1"/>
            <a:r>
              <a:rPr lang="en-GB" dirty="0"/>
              <a:t>If </a:t>
            </a:r>
            <a:r>
              <a:rPr lang="en-GB" i="1" dirty="0"/>
              <a:t>p</a:t>
            </a:r>
            <a:r>
              <a:rPr lang="en-GB" dirty="0"/>
              <a:t> &gt; 0.05, the variable does not violate this assumption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D33D5B4-1F88-F640-925D-D946F2A0DD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519" y="1353573"/>
            <a:ext cx="4627736" cy="3488070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39E4E37A-9D13-2149-BC07-5EEA2B341561}"/>
              </a:ext>
            </a:extLst>
          </p:cNvPr>
          <p:cNvSpPr/>
          <p:nvPr/>
        </p:nvSpPr>
        <p:spPr>
          <a:xfrm>
            <a:off x="5292080" y="4162545"/>
            <a:ext cx="3744418" cy="785695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log_Hours_free_time_int</a:t>
            </a:r>
            <a:r>
              <a:rPr lang="en-GB" dirty="0"/>
              <a:t> not significant – assumption not violated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5D067A7-651B-9C45-80CC-E5DA181FD2B3}"/>
              </a:ext>
            </a:extLst>
          </p:cNvPr>
          <p:cNvSpPr/>
          <p:nvPr/>
        </p:nvSpPr>
        <p:spPr>
          <a:xfrm>
            <a:off x="3779912" y="3363838"/>
            <a:ext cx="504056" cy="21602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614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8B1FF2F9-31E1-5D47-B732-2F9B19BA4505}"/>
              </a:ext>
            </a:extLst>
          </p:cNvPr>
          <p:cNvSpPr>
            <a:spLocks noGrp="1"/>
          </p:cNvSpPr>
          <p:nvPr>
            <p:ph type="ctrTitle"/>
          </p:nvPr>
        </p:nvSpPr>
        <p:spPr bwMode="auto">
          <a:xfrm>
            <a:off x="359532" y="411510"/>
            <a:ext cx="5076825" cy="86320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dirty="0"/>
              <a:t>Learning objectives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A2A9B6E-B4DE-824E-983F-9E6D8AFF7D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9532" y="1578769"/>
            <a:ext cx="8425184" cy="2865189"/>
          </a:xfrm>
        </p:spPr>
        <p:txBody>
          <a:bodyPr/>
          <a:lstStyle/>
          <a:p>
            <a:r>
              <a:rPr lang="en-GB" dirty="0"/>
              <a:t>To understand how to conduct binary logistic regression models in R with categorical predictors (3+ levels) and continuous predictors, and interpret the output</a:t>
            </a:r>
          </a:p>
          <a:p>
            <a:endParaRPr lang="en-GB" dirty="0"/>
          </a:p>
          <a:p>
            <a:r>
              <a:rPr lang="en-GB" dirty="0"/>
              <a:t>To understand how to conduct multiple logistic regression models in R and interpret the output </a:t>
            </a:r>
          </a:p>
          <a:p>
            <a:endParaRPr lang="en-GB" dirty="0"/>
          </a:p>
          <a:p>
            <a:r>
              <a:rPr lang="en-GB" dirty="0"/>
              <a:t>To understand how to conduct ordinal logistic regression models in R and interpret the output 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EE1F298-7C52-4C47-BF0B-786C6E9EEF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1851670"/>
            <a:ext cx="8208912" cy="757907"/>
          </a:xfrm>
        </p:spPr>
        <p:txBody>
          <a:bodyPr/>
          <a:lstStyle/>
          <a:p>
            <a:r>
              <a:rPr lang="en-GB" dirty="0"/>
              <a:t>Part 1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3BCBAD8C-2E74-2D4B-8837-2FD759FE8B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5536" y="2823777"/>
            <a:ext cx="8208912" cy="540060"/>
          </a:xfrm>
        </p:spPr>
        <p:txBody>
          <a:bodyPr/>
          <a:lstStyle/>
          <a:p>
            <a:r>
              <a:rPr lang="en-GB" sz="2000" dirty="0"/>
              <a:t>Binary logistic regression with other types of predictors</a:t>
            </a:r>
          </a:p>
        </p:txBody>
      </p:sp>
    </p:spTree>
    <p:extLst>
      <p:ext uri="{BB962C8B-B14F-4D97-AF65-F5344CB8AC3E}">
        <p14:creationId xmlns:p14="http://schemas.microsoft.com/office/powerpoint/2010/main" val="1001113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E699074-7E83-FB44-B872-0914960F0E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4528" y="2283718"/>
            <a:ext cx="7561847" cy="864096"/>
          </a:xfrm>
        </p:spPr>
        <p:txBody>
          <a:bodyPr/>
          <a:lstStyle/>
          <a:p>
            <a:r>
              <a:rPr lang="en-GB" dirty="0"/>
              <a:t>Categorical predictors with more than two levels</a:t>
            </a:r>
            <a:br>
              <a:rPr lang="en-GB" dirty="0"/>
            </a:b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7E15716-9C2D-2447-80F1-A29F113FCD21}"/>
              </a:ext>
            </a:extLst>
          </p:cNvPr>
          <p:cNvSpPr/>
          <p:nvPr/>
        </p:nvSpPr>
        <p:spPr>
          <a:xfrm>
            <a:off x="395536" y="1131590"/>
            <a:ext cx="849694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31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95A40-304A-F547-BABB-A4887BFA82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Interpretation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C6242A-BAB3-AD45-B66D-F311E06452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Set one level as your reference category that all other levels are compared to (e.g. “Single”</a:t>
            </a:r>
          </a:p>
          <a:p>
            <a:endParaRPr lang="en-GB" dirty="0"/>
          </a:p>
          <a:p>
            <a:r>
              <a:rPr lang="en-GB" dirty="0"/>
              <a:t>Everything else is the same</a:t>
            </a:r>
          </a:p>
        </p:txBody>
      </p:sp>
    </p:spTree>
    <p:extLst>
      <p:ext uri="{BB962C8B-B14F-4D97-AF65-F5344CB8AC3E}">
        <p14:creationId xmlns:p14="http://schemas.microsoft.com/office/powerpoint/2010/main" val="3817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95A40-304A-F547-BABB-A4887BFA82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5. Evaluating individual predictors</a:t>
            </a:r>
            <a:br>
              <a:rPr lang="en-GB" dirty="0"/>
            </a:br>
            <a:r>
              <a:rPr lang="en-GB" dirty="0"/>
              <a:t>The intercept: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8E694F9-EDF8-A146-8DEE-BB5ED47E72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2572866"/>
            <a:ext cx="6286500" cy="19431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97B81B6-2206-1A4A-AFFC-AED60BFAA839}"/>
              </a:ext>
            </a:extLst>
          </p:cNvPr>
          <p:cNvSpPr/>
          <p:nvPr/>
        </p:nvSpPr>
        <p:spPr>
          <a:xfrm>
            <a:off x="2551874" y="3075963"/>
            <a:ext cx="3172254" cy="245705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0C8AC1B-C123-1144-A19E-35F7ABA76DD8}"/>
              </a:ext>
            </a:extLst>
          </p:cNvPr>
          <p:cNvCxnSpPr>
            <a:cxnSpLocks/>
          </p:cNvCxnSpPr>
          <p:nvPr/>
        </p:nvCxnSpPr>
        <p:spPr>
          <a:xfrm>
            <a:off x="2414319" y="2427716"/>
            <a:ext cx="2517721" cy="771099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A9C9C60D-60BE-264B-B0F9-BF99222110E0}"/>
              </a:ext>
            </a:extLst>
          </p:cNvPr>
          <p:cNvSpPr/>
          <p:nvPr/>
        </p:nvSpPr>
        <p:spPr>
          <a:xfrm>
            <a:off x="445740" y="1563638"/>
            <a:ext cx="1964795" cy="163517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accent2"/>
                </a:solidFill>
              </a:rPr>
              <a:t>Log odds of being happy (happy = yes) in the reference category (i.e. Single)</a:t>
            </a:r>
          </a:p>
        </p:txBody>
      </p:sp>
    </p:spTree>
    <p:extLst>
      <p:ext uri="{BB962C8B-B14F-4D97-AF65-F5344CB8AC3E}">
        <p14:creationId xmlns:p14="http://schemas.microsoft.com/office/powerpoint/2010/main" val="1126133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95A40-304A-F547-BABB-A4887BFA82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5. Evaluating individual predictors</a:t>
            </a:r>
            <a:br>
              <a:rPr lang="en-GB" dirty="0"/>
            </a:br>
            <a:r>
              <a:rPr lang="en-GB" dirty="0"/>
              <a:t>Single vs cohabiting: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8E694F9-EDF8-A146-8DEE-BB5ED47E72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5980" y="2537033"/>
            <a:ext cx="6286500" cy="19431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575981E5-662C-2744-8256-F4C89F02A8F7}"/>
              </a:ext>
            </a:extLst>
          </p:cNvPr>
          <p:cNvSpPr/>
          <p:nvPr/>
        </p:nvSpPr>
        <p:spPr>
          <a:xfrm>
            <a:off x="2742192" y="3257640"/>
            <a:ext cx="3172254" cy="245705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DCA70E4-97E1-A54A-B878-6DFC90298C61}"/>
              </a:ext>
            </a:extLst>
          </p:cNvPr>
          <p:cNvCxnSpPr>
            <a:cxnSpLocks/>
          </p:cNvCxnSpPr>
          <p:nvPr/>
        </p:nvCxnSpPr>
        <p:spPr>
          <a:xfrm>
            <a:off x="2443091" y="2355247"/>
            <a:ext cx="2755177" cy="1025245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DF0EFB99-E2D0-FA4E-AC96-4DAB83AE3B29}"/>
              </a:ext>
            </a:extLst>
          </p:cNvPr>
          <p:cNvSpPr/>
          <p:nvPr/>
        </p:nvSpPr>
        <p:spPr>
          <a:xfrm>
            <a:off x="378259" y="1635646"/>
            <a:ext cx="2064161" cy="138046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accent2"/>
                </a:solidFill>
              </a:rPr>
              <a:t>The change in log odds of being happy (happy = yes) when going from Single to Cohabiting</a:t>
            </a:r>
          </a:p>
        </p:txBody>
      </p:sp>
    </p:spTree>
    <p:extLst>
      <p:ext uri="{BB962C8B-B14F-4D97-AF65-F5344CB8AC3E}">
        <p14:creationId xmlns:p14="http://schemas.microsoft.com/office/powerpoint/2010/main" val="619334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E699074-7E83-FB44-B872-0914960F0E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4528" y="2283718"/>
            <a:ext cx="7561847" cy="864096"/>
          </a:xfrm>
        </p:spPr>
        <p:txBody>
          <a:bodyPr/>
          <a:lstStyle/>
          <a:p>
            <a:r>
              <a:rPr lang="en-GB" dirty="0"/>
              <a:t>Continuous predictors</a:t>
            </a:r>
            <a:br>
              <a:rPr lang="en-GB" dirty="0"/>
            </a:b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7E15716-9C2D-2447-80F1-A29F113FCD21}"/>
              </a:ext>
            </a:extLst>
          </p:cNvPr>
          <p:cNvSpPr/>
          <p:nvPr/>
        </p:nvSpPr>
        <p:spPr>
          <a:xfrm>
            <a:off x="395536" y="1131590"/>
            <a:ext cx="849694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7977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8C0E1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 2: Text Only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25295</TotalTime>
  <Words>899</Words>
  <Application>Microsoft Macintosh PowerPoint</Application>
  <PresentationFormat>On-screen Show (16:9)</PresentationFormat>
  <Paragraphs>114</Paragraphs>
  <Slides>23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Lucida Grande</vt:lpstr>
      <vt:lpstr>Office Theme</vt:lpstr>
      <vt:lpstr>Slide 2: Text Only</vt:lpstr>
      <vt:lpstr>Lecture 9:  Expanding binary logistic regression</vt:lpstr>
      <vt:lpstr>The plan</vt:lpstr>
      <vt:lpstr>Learning objectives</vt:lpstr>
      <vt:lpstr>Part 1</vt:lpstr>
      <vt:lpstr>Categorical predictors with more than two levels </vt:lpstr>
      <vt:lpstr>Interpretation</vt:lpstr>
      <vt:lpstr>5. Evaluating individual predictors The intercept:</vt:lpstr>
      <vt:lpstr>5. Evaluating individual predictors Single vs cohabiting:</vt:lpstr>
      <vt:lpstr>Continuous predictors </vt:lpstr>
      <vt:lpstr>What’s different for continuous predictors?</vt:lpstr>
      <vt:lpstr>Example Hours free time and happiness</vt:lpstr>
      <vt:lpstr>1. Is the predictor variable a numeric/integer?</vt:lpstr>
      <vt:lpstr>2. Complete separation and quasi-complete separation</vt:lpstr>
      <vt:lpstr>Warning messages</vt:lpstr>
      <vt:lpstr>Quasi-complete separation</vt:lpstr>
      <vt:lpstr>Quasi-complete separation Error messages</vt:lpstr>
      <vt:lpstr>3. Interpretation We’ve run a model</vt:lpstr>
      <vt:lpstr>3. Interpretation Odds ratios</vt:lpstr>
      <vt:lpstr>Assumptions 1. Independence of errors </vt:lpstr>
      <vt:lpstr>Assumptions 2. Linearity of the logit</vt:lpstr>
      <vt:lpstr>Assessing assumption 2:  The linearity of the logit</vt:lpstr>
      <vt:lpstr>Assessing assumption 2:  The linearity of the logit</vt:lpstr>
      <vt:lpstr>Assessing assumption 2:  The linearity of the logit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wendy.gallagher</dc:creator>
  <cp:lastModifiedBy>Atkinson, Amy</cp:lastModifiedBy>
  <cp:revision>1357</cp:revision>
  <cp:lastPrinted>2021-11-16T20:13:28Z</cp:lastPrinted>
  <dcterms:created xsi:type="dcterms:W3CDTF">2011-10-31T13:04:17Z</dcterms:created>
  <dcterms:modified xsi:type="dcterms:W3CDTF">2023-03-08T12:02:27Z</dcterms:modified>
</cp:coreProperties>
</file>