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3"/>
  </p:notesMasterIdLst>
  <p:sldIdLst>
    <p:sldId id="1306" r:id="rId3"/>
    <p:sldId id="283" r:id="rId4"/>
    <p:sldId id="1356" r:id="rId5"/>
    <p:sldId id="1355" r:id="rId6"/>
    <p:sldId id="290" r:id="rId7"/>
    <p:sldId id="286" r:id="rId8"/>
    <p:sldId id="1410" r:id="rId9"/>
    <p:sldId id="1398" r:id="rId10"/>
    <p:sldId id="1360" r:id="rId11"/>
    <p:sldId id="1401" r:id="rId12"/>
    <p:sldId id="1365" r:id="rId13"/>
    <p:sldId id="1363" r:id="rId14"/>
    <p:sldId id="1364" r:id="rId15"/>
    <p:sldId id="1366" r:id="rId16"/>
    <p:sldId id="1367" r:id="rId17"/>
    <p:sldId id="1368" r:id="rId18"/>
    <p:sldId id="1370" r:id="rId19"/>
    <p:sldId id="1371" r:id="rId20"/>
    <p:sldId id="1372" r:id="rId21"/>
    <p:sldId id="1374" r:id="rId22"/>
    <p:sldId id="1375" r:id="rId23"/>
    <p:sldId id="1373" r:id="rId24"/>
    <p:sldId id="1376" r:id="rId25"/>
    <p:sldId id="1378" r:id="rId26"/>
    <p:sldId id="1377" r:id="rId27"/>
    <p:sldId id="1379" r:id="rId28"/>
    <p:sldId id="1380" r:id="rId29"/>
    <p:sldId id="1381" r:id="rId30"/>
    <p:sldId id="1388" r:id="rId31"/>
    <p:sldId id="1382" r:id="rId32"/>
    <p:sldId id="1390" r:id="rId33"/>
    <p:sldId id="1383" r:id="rId34"/>
    <p:sldId id="1391" r:id="rId35"/>
    <p:sldId id="1384" r:id="rId36"/>
    <p:sldId id="1392" r:id="rId37"/>
    <p:sldId id="1393" r:id="rId38"/>
    <p:sldId id="1411" r:id="rId39"/>
    <p:sldId id="1396" r:id="rId40"/>
    <p:sldId id="1402" r:id="rId41"/>
    <p:sldId id="267" r:id="rId42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87992" autoAdjust="0"/>
  </p:normalViewPr>
  <p:slideViewPr>
    <p:cSldViewPr>
      <p:cViewPr varScale="1">
        <p:scale>
          <a:sx n="116" d="100"/>
          <a:sy n="116" d="100"/>
        </p:scale>
        <p:origin x="200" y="544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22/02/2023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0896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6889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7391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9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287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9" r:id="rId3"/>
    <p:sldLayoutId id="214748374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E1F298-7C52-4C47-BF0B-786C6E9EEF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851670"/>
            <a:ext cx="8208912" cy="757907"/>
          </a:xfrm>
        </p:spPr>
        <p:txBody>
          <a:bodyPr/>
          <a:lstStyle/>
          <a:p>
            <a:r>
              <a:rPr lang="en-GB" dirty="0"/>
              <a:t>Part 3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CBAD8C-2E74-2D4B-8837-2FD759FE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2823777"/>
            <a:ext cx="8208912" cy="540060"/>
          </a:xfrm>
        </p:spPr>
        <p:txBody>
          <a:bodyPr/>
          <a:lstStyle/>
          <a:p>
            <a:r>
              <a:rPr lang="en-GB" sz="2000" dirty="0"/>
              <a:t>Ordinal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1582993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CE75-7FB9-5644-88CE-80FF6EB1B0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1. Prepare dataset: </a:t>
            </a:r>
            <a:br>
              <a:rPr lang="en-GB"/>
            </a:br>
            <a:r>
              <a:rPr lang="en-GB"/>
              <a:t>Check the structure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E2889D1-0E75-B741-9FB8-04EC80F300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3361135"/>
            <a:ext cx="8425184" cy="1412792"/>
          </a:xfrm>
        </p:spPr>
        <p:txBody>
          <a:bodyPr/>
          <a:lstStyle/>
          <a:p>
            <a:r>
              <a:rPr lang="en-GB" err="1"/>
              <a:t>Hours_free_time</a:t>
            </a:r>
            <a:r>
              <a:rPr lang="en-GB"/>
              <a:t> is an integer</a:t>
            </a:r>
          </a:p>
          <a:p>
            <a:r>
              <a:rPr lang="en-GB" err="1"/>
              <a:t>Marital_status</a:t>
            </a:r>
            <a:r>
              <a:rPr lang="en-GB"/>
              <a:t> is a factor, with single as the first factor level</a:t>
            </a:r>
          </a:p>
          <a:p>
            <a:r>
              <a:rPr lang="en-GB"/>
              <a:t>Hamster is a factor, with ”No” as the first factor level</a:t>
            </a:r>
          </a:p>
          <a:p>
            <a:r>
              <a:rPr lang="en-GB"/>
              <a:t>Happy is an ordered factor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B5C668-3855-C642-9C17-538968680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500"/>
          <a:stretch/>
        </p:blipFill>
        <p:spPr>
          <a:xfrm>
            <a:off x="1475656" y="1695737"/>
            <a:ext cx="6516216" cy="124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CF5-B0C3-A64E-B073-F9745CAFA5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2. Explore the data and check for separation Categorical variables: use ‘table’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49CF6A5-7735-3E44-ABA9-4BADFB40F1D6}"/>
              </a:ext>
            </a:extLst>
          </p:cNvPr>
          <p:cNvSpPr/>
          <p:nvPr/>
        </p:nvSpPr>
        <p:spPr>
          <a:xfrm>
            <a:off x="395536" y="1419622"/>
            <a:ext cx="3744418" cy="7856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accent2"/>
                </a:solidFill>
              </a:rPr>
              <a:t>Hamster ownership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A68B171-F111-AC4F-9E0B-0E7924E32B06}"/>
              </a:ext>
            </a:extLst>
          </p:cNvPr>
          <p:cNvSpPr/>
          <p:nvPr/>
        </p:nvSpPr>
        <p:spPr>
          <a:xfrm>
            <a:off x="5004046" y="1419621"/>
            <a:ext cx="3744418" cy="7856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accent2"/>
                </a:solidFill>
              </a:rPr>
              <a:t>Marital status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91E6264-A8F3-6B42-A7D5-04D6FC66748B}"/>
              </a:ext>
            </a:extLst>
          </p:cNvPr>
          <p:cNvSpPr/>
          <p:nvPr/>
        </p:nvSpPr>
        <p:spPr>
          <a:xfrm>
            <a:off x="1187624" y="4107608"/>
            <a:ext cx="6768752" cy="75587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No evidence of complete separation or quasi-complete separation for either variable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B46C60-9A88-8140-B768-D6E6CCC97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44" y="2688828"/>
            <a:ext cx="4176464" cy="8760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402F46-49CB-2247-BC94-1A50D8DB2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343" y="2634456"/>
            <a:ext cx="4176464" cy="115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9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6A3D4-6928-D945-9CD5-43137D33B8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3. Running the model</a:t>
            </a:r>
            <a:br>
              <a:rPr lang="en-GB"/>
            </a:br>
            <a:r>
              <a:rPr lang="en-GB"/>
              <a:t>Code to run the model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0E0599-E4EA-8B45-B79B-8EC6AAB0D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50"/>
          <a:stretch/>
        </p:blipFill>
        <p:spPr>
          <a:xfrm>
            <a:off x="784292" y="2495374"/>
            <a:ext cx="8352928" cy="65682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20B575D-940E-9C4D-A2C8-C3E038CB0CE4}"/>
              </a:ext>
            </a:extLst>
          </p:cNvPr>
          <p:cNvCxnSpPr>
            <a:cxnSpLocks/>
          </p:cNvCxnSpPr>
          <p:nvPr/>
        </p:nvCxnSpPr>
        <p:spPr>
          <a:xfrm>
            <a:off x="723730" y="2069054"/>
            <a:ext cx="250160" cy="39739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B47EA0A-EBF2-564F-959E-563E7AAF98D1}"/>
              </a:ext>
            </a:extLst>
          </p:cNvPr>
          <p:cNvSpPr/>
          <p:nvPr/>
        </p:nvSpPr>
        <p:spPr>
          <a:xfrm>
            <a:off x="346600" y="1711722"/>
            <a:ext cx="1254580" cy="3573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Keep output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DC21E1-DA50-B149-AFED-DC1AD084DF1D}"/>
              </a:ext>
            </a:extLst>
          </p:cNvPr>
          <p:cNvCxnSpPr>
            <a:cxnSpLocks/>
          </p:cNvCxnSpPr>
          <p:nvPr/>
        </p:nvCxnSpPr>
        <p:spPr>
          <a:xfrm flipH="1">
            <a:off x="1760254" y="2048342"/>
            <a:ext cx="386546" cy="44703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42C34A6-466C-D34D-8030-ED4750FD709F}"/>
              </a:ext>
            </a:extLst>
          </p:cNvPr>
          <p:cNvSpPr/>
          <p:nvPr/>
        </p:nvSpPr>
        <p:spPr>
          <a:xfrm>
            <a:off x="1786760" y="1330970"/>
            <a:ext cx="1800200" cy="71737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Function to run the proportional odds model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4D0959-DCFD-C746-B75D-29C938449DD2}"/>
              </a:ext>
            </a:extLst>
          </p:cNvPr>
          <p:cNvCxnSpPr>
            <a:cxnSpLocks/>
          </p:cNvCxnSpPr>
          <p:nvPr/>
        </p:nvCxnSpPr>
        <p:spPr>
          <a:xfrm flipV="1">
            <a:off x="2843808" y="2782549"/>
            <a:ext cx="0" cy="53870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9771A3D-3CB2-7D4E-BE78-E979D9CF6311}"/>
              </a:ext>
            </a:extLst>
          </p:cNvPr>
          <p:cNvSpPr/>
          <p:nvPr/>
        </p:nvSpPr>
        <p:spPr>
          <a:xfrm>
            <a:off x="2345296" y="3266180"/>
            <a:ext cx="1207043" cy="538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Outcome variable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155726F-27D2-B043-9AA2-9E664847D8CF}"/>
              </a:ext>
            </a:extLst>
          </p:cNvPr>
          <p:cNvCxnSpPr>
            <a:cxnSpLocks/>
          </p:cNvCxnSpPr>
          <p:nvPr/>
        </p:nvCxnSpPr>
        <p:spPr>
          <a:xfrm flipH="1">
            <a:off x="4032197" y="1966065"/>
            <a:ext cx="377131" cy="54154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50C8979-C953-5A42-B84C-2389F8EC93E0}"/>
              </a:ext>
            </a:extLst>
          </p:cNvPr>
          <p:cNvSpPr/>
          <p:nvPr/>
        </p:nvSpPr>
        <p:spPr>
          <a:xfrm>
            <a:off x="4195758" y="1378261"/>
            <a:ext cx="1254580" cy="6473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Predictor variables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C896CE8-880E-094D-952D-21DAD27C2E31}"/>
              </a:ext>
            </a:extLst>
          </p:cNvPr>
          <p:cNvCxnSpPr>
            <a:cxnSpLocks/>
          </p:cNvCxnSpPr>
          <p:nvPr/>
        </p:nvCxnSpPr>
        <p:spPr>
          <a:xfrm flipV="1">
            <a:off x="7316340" y="2697525"/>
            <a:ext cx="0" cy="49101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1543AD96-70BC-9D40-837D-7EDA9B0E89E2}"/>
              </a:ext>
            </a:extLst>
          </p:cNvPr>
          <p:cNvSpPr/>
          <p:nvPr/>
        </p:nvSpPr>
        <p:spPr>
          <a:xfrm>
            <a:off x="6821341" y="3142797"/>
            <a:ext cx="1207043" cy="5387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err="1">
                <a:solidFill>
                  <a:schemeClr val="accent2"/>
                </a:solidFill>
              </a:rPr>
              <a:t>Dataframe</a:t>
            </a:r>
            <a:endParaRPr lang="en-GB" sz="1500">
              <a:solidFill>
                <a:schemeClr val="accent2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C61D52-6AE3-E84F-AF8C-0526ACD05CB5}"/>
              </a:ext>
            </a:extLst>
          </p:cNvPr>
          <p:cNvCxnSpPr>
            <a:cxnSpLocks/>
          </p:cNvCxnSpPr>
          <p:nvPr/>
        </p:nvCxnSpPr>
        <p:spPr>
          <a:xfrm>
            <a:off x="8028384" y="1966065"/>
            <a:ext cx="391886" cy="50038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E0CC571-61A5-D94F-B89D-69EEF7713B47}"/>
              </a:ext>
            </a:extLst>
          </p:cNvPr>
          <p:cNvSpPr/>
          <p:nvPr/>
        </p:nvSpPr>
        <p:spPr>
          <a:xfrm>
            <a:off x="6251256" y="1330970"/>
            <a:ext cx="2448272" cy="6473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Set to TRUE so we can produce the summary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AE6E921-D742-B34C-A3E2-550D2333F9B0}"/>
              </a:ext>
            </a:extLst>
          </p:cNvPr>
          <p:cNvCxnSpPr>
            <a:cxnSpLocks/>
          </p:cNvCxnSpPr>
          <p:nvPr/>
        </p:nvCxnSpPr>
        <p:spPr>
          <a:xfrm flipV="1">
            <a:off x="1277868" y="3114909"/>
            <a:ext cx="0" cy="53870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FA760DC-58D3-4648-A3FD-27B956B8D6EE}"/>
              </a:ext>
            </a:extLst>
          </p:cNvPr>
          <p:cNvSpPr/>
          <p:nvPr/>
        </p:nvSpPr>
        <p:spPr>
          <a:xfrm>
            <a:off x="779356" y="3598540"/>
            <a:ext cx="1207043" cy="9174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accent2"/>
                </a:solidFill>
              </a:rPr>
              <a:t>Produces the model summary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9C01971-FFF7-0146-BED1-47537C2D9EA0}"/>
              </a:ext>
            </a:extLst>
          </p:cNvPr>
          <p:cNvSpPr/>
          <p:nvPr/>
        </p:nvSpPr>
        <p:spPr>
          <a:xfrm>
            <a:off x="4960756" y="4217832"/>
            <a:ext cx="3459514" cy="65682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>
                <a:solidFill>
                  <a:schemeClr val="bg1"/>
                </a:solidFill>
              </a:rPr>
              <a:t>Library: need the MASS package</a:t>
            </a:r>
          </a:p>
        </p:txBody>
      </p:sp>
    </p:spTree>
    <p:extLst>
      <p:ext uri="{BB962C8B-B14F-4D97-AF65-F5344CB8AC3E}">
        <p14:creationId xmlns:p14="http://schemas.microsoft.com/office/powerpoint/2010/main" val="39817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5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394BE-E413-7843-AB88-D8E7542B7E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Running the model</a:t>
            </a:r>
            <a:br>
              <a:rPr lang="en-GB" dirty="0"/>
            </a:br>
            <a:r>
              <a:rPr lang="en-GB" dirty="0"/>
              <a:t>Model output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A8FEBB-31ED-8343-97CF-D55E28677D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00" y="1347614"/>
            <a:ext cx="5307682" cy="3643143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5DA0A4D-B5F9-6F4B-9AEE-0E3A902A9C21}"/>
              </a:ext>
            </a:extLst>
          </p:cNvPr>
          <p:cNvSpPr/>
          <p:nvPr/>
        </p:nvSpPr>
        <p:spPr>
          <a:xfrm>
            <a:off x="5599019" y="2319234"/>
            <a:ext cx="3347864" cy="9810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No warning messages – no evidence of complete separation or quasi-complete separation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22679F6-31A7-DE42-B533-1F8C5E6E8995}"/>
              </a:ext>
            </a:extLst>
          </p:cNvPr>
          <p:cNvCxnSpPr>
            <a:cxnSpLocks/>
          </p:cNvCxnSpPr>
          <p:nvPr/>
        </p:nvCxnSpPr>
        <p:spPr>
          <a:xfrm flipH="1" flipV="1">
            <a:off x="1979712" y="1554216"/>
            <a:ext cx="3619308" cy="98104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09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D3E0B8-3789-D043-A630-91CE18253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113" r="3211"/>
          <a:stretch/>
        </p:blipFill>
        <p:spPr>
          <a:xfrm>
            <a:off x="2128340" y="3432550"/>
            <a:ext cx="4959083" cy="867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58BA93-CDF7-964B-BA8D-F69570509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</a:t>
            </a:r>
            <a:br>
              <a:rPr lang="en-GB" dirty="0"/>
            </a:br>
            <a:r>
              <a:rPr lang="en-GB" dirty="0"/>
              <a:t>Comparing to the intercept-only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DCB38-2B11-FB44-A7EA-A5D13C609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864096"/>
          </a:xfrm>
        </p:spPr>
        <p:txBody>
          <a:bodyPr/>
          <a:lstStyle/>
          <a:p>
            <a:r>
              <a:rPr lang="en-GB" dirty="0"/>
              <a:t>In binary logistic regression, the intercept-only model was calculated automatically alongside the specified model, allowing us to use output from the model to evaluate the model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C663B2E-37B4-8749-BACE-75FBA613F766}"/>
              </a:ext>
            </a:extLst>
          </p:cNvPr>
          <p:cNvSpPr txBox="1">
            <a:spLocks/>
          </p:cNvSpPr>
          <p:nvPr/>
        </p:nvSpPr>
        <p:spPr>
          <a:xfrm>
            <a:off x="147357" y="3432552"/>
            <a:ext cx="1581987" cy="9602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Binary logistic regression: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220CCD8-EFDE-9C4E-B3EA-58428491434A}"/>
              </a:ext>
            </a:extLst>
          </p:cNvPr>
          <p:cNvSpPr/>
          <p:nvPr/>
        </p:nvSpPr>
        <p:spPr>
          <a:xfrm>
            <a:off x="6566136" y="2376490"/>
            <a:ext cx="2088234" cy="25717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Null deviance = deviance for the intercept-only model</a:t>
            </a:r>
          </a:p>
          <a:p>
            <a:pPr algn="ctr"/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Residual deviance = deviance for specified model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DE1BFF6-CA64-5742-B026-647B4E08BF19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5580112" y="3662365"/>
            <a:ext cx="98602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33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8BA93-CDF7-964B-BA8D-F69570509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</a:t>
            </a:r>
            <a:br>
              <a:rPr lang="en-GB" dirty="0"/>
            </a:br>
            <a:r>
              <a:rPr lang="en-GB" dirty="0"/>
              <a:t>Comparing to the intercept-only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DCB38-2B11-FB44-A7EA-A5D13C609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694454"/>
          </a:xfrm>
        </p:spPr>
        <p:txBody>
          <a:bodyPr/>
          <a:lstStyle/>
          <a:p>
            <a:r>
              <a:rPr lang="en-GB" dirty="0"/>
              <a:t>When running a proportional odds model, we only get the residual deviance (deviance for specified model)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68658AA-3B14-6A41-864E-5DD3B838EDAF}"/>
              </a:ext>
            </a:extLst>
          </p:cNvPr>
          <p:cNvSpPr txBox="1">
            <a:spLocks/>
          </p:cNvSpPr>
          <p:nvPr/>
        </p:nvSpPr>
        <p:spPr>
          <a:xfrm>
            <a:off x="444366" y="2669384"/>
            <a:ext cx="1944216" cy="396153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Proportional odds model: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661C431-F23C-BE40-8973-850974206F1B}"/>
              </a:ext>
            </a:extLst>
          </p:cNvPr>
          <p:cNvSpPr/>
          <p:nvPr/>
        </p:nvSpPr>
        <p:spPr>
          <a:xfrm>
            <a:off x="6660230" y="3316567"/>
            <a:ext cx="2088234" cy="11891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Residual deviance = deviance for specified model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2D4E3ED-AD16-7B49-8150-EA52C921E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82" r="57210" b="1083"/>
          <a:stretch/>
        </p:blipFill>
        <p:spPr>
          <a:xfrm>
            <a:off x="2627784" y="2705497"/>
            <a:ext cx="3341299" cy="72008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ED2C51-CAC4-3842-A6CC-7361CE0B3470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5508104" y="3219822"/>
            <a:ext cx="1152126" cy="6913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11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8BA93-CDF7-964B-BA8D-F69570509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</a:t>
            </a:r>
            <a:br>
              <a:rPr lang="en-GB" dirty="0"/>
            </a:br>
            <a:r>
              <a:rPr lang="en-GB" dirty="0"/>
              <a:t>Comparing to the intercept-only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DCB38-2B11-FB44-A7EA-A5D13C6090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694454"/>
          </a:xfrm>
        </p:spPr>
        <p:txBody>
          <a:bodyPr/>
          <a:lstStyle/>
          <a:p>
            <a:r>
              <a:rPr lang="en-GB" dirty="0"/>
              <a:t>We therefore need to create a second model including only the intercept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DA2C51-BA99-1541-A6EB-88C03058C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077964"/>
            <a:ext cx="7772400" cy="368300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8FADF29-4506-2F42-A852-43F5824DFA34}"/>
              </a:ext>
            </a:extLst>
          </p:cNvPr>
          <p:cNvSpPr txBox="1">
            <a:spLocks/>
          </p:cNvSpPr>
          <p:nvPr/>
        </p:nvSpPr>
        <p:spPr>
          <a:xfrm>
            <a:off x="395290" y="2918022"/>
            <a:ext cx="8425184" cy="694454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can then use the ‘anova’ function to compare the specified model to the intercept-only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29997C-19B5-2643-9563-4AF37F66B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3980776"/>
            <a:ext cx="3009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9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9AC2D36-ED52-3C48-8C3C-DF8E4151B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628" y="2629277"/>
            <a:ext cx="6768752" cy="10370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58BA93-CDF7-964B-BA8D-F69570509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Evaluating the model</a:t>
            </a:r>
            <a:br>
              <a:rPr lang="en-GB" dirty="0"/>
            </a:br>
            <a:r>
              <a:rPr lang="en-GB" dirty="0"/>
              <a:t>Comparing to the intercept-only model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3AC9C0F-DD3C-8E47-8754-9B459B511A48}"/>
              </a:ext>
            </a:extLst>
          </p:cNvPr>
          <p:cNvSpPr/>
          <p:nvPr/>
        </p:nvSpPr>
        <p:spPr>
          <a:xfrm>
            <a:off x="4863644" y="1434867"/>
            <a:ext cx="1728192" cy="8950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Which models are being compared?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995F46E-A3C0-7246-86C0-A31E9D072B47}"/>
              </a:ext>
            </a:extLst>
          </p:cNvPr>
          <p:cNvSpPr/>
          <p:nvPr/>
        </p:nvSpPr>
        <p:spPr>
          <a:xfrm>
            <a:off x="6179760" y="3958776"/>
            <a:ext cx="2173811" cy="10015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Chi square = LR stat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Df = Df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p = Pr(Chi)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37E50D-B2CF-B744-8819-AA7991EB8E7C}"/>
              </a:ext>
            </a:extLst>
          </p:cNvPr>
          <p:cNvSpPr/>
          <p:nvPr/>
        </p:nvSpPr>
        <p:spPr>
          <a:xfrm>
            <a:off x="1043608" y="3075807"/>
            <a:ext cx="3024335" cy="5587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32C34AF-E5A2-3646-B367-6A9577A490BE}"/>
              </a:ext>
            </a:extLst>
          </p:cNvPr>
          <p:cNvSpPr txBox="1">
            <a:spLocks/>
          </p:cNvSpPr>
          <p:nvPr/>
        </p:nvSpPr>
        <p:spPr>
          <a:xfrm>
            <a:off x="107504" y="4587973"/>
            <a:ext cx="2706342" cy="432048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/>
              <a:t>X</a:t>
            </a:r>
            <a:r>
              <a:rPr lang="en-GB" i="1" baseline="30000" dirty="0"/>
              <a:t>2</a:t>
            </a:r>
            <a:r>
              <a:rPr lang="en-GB" dirty="0"/>
              <a:t>(5) = 17.51, </a:t>
            </a:r>
            <a:r>
              <a:rPr lang="en-GB" i="1" dirty="0"/>
              <a:t>p</a:t>
            </a:r>
            <a:r>
              <a:rPr lang="en-GB" dirty="0"/>
              <a:t> = .004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310A1DE-5AE4-714F-AD82-29CDD0BF7BC8}"/>
              </a:ext>
            </a:extLst>
          </p:cNvPr>
          <p:cNvSpPr/>
          <p:nvPr/>
        </p:nvSpPr>
        <p:spPr>
          <a:xfrm>
            <a:off x="5436097" y="3387270"/>
            <a:ext cx="576064" cy="2790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67503A6-2176-844B-BCAF-74B4593A9E0F}"/>
              </a:ext>
            </a:extLst>
          </p:cNvPr>
          <p:cNvCxnSpPr>
            <a:cxnSpLocks/>
          </p:cNvCxnSpPr>
          <p:nvPr/>
        </p:nvCxnSpPr>
        <p:spPr>
          <a:xfrm flipH="1">
            <a:off x="5580112" y="2311748"/>
            <a:ext cx="144017" cy="9969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1557E157-DFBA-5644-966A-63157DAEB2A1}"/>
              </a:ext>
            </a:extLst>
          </p:cNvPr>
          <p:cNvSpPr/>
          <p:nvPr/>
        </p:nvSpPr>
        <p:spPr>
          <a:xfrm>
            <a:off x="6156176" y="3387270"/>
            <a:ext cx="1656184" cy="2790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1439B42-6536-4E4F-94E0-C2CA0A54E120}"/>
              </a:ext>
            </a:extLst>
          </p:cNvPr>
          <p:cNvCxnSpPr>
            <a:cxnSpLocks/>
          </p:cNvCxnSpPr>
          <p:nvPr/>
        </p:nvCxnSpPr>
        <p:spPr>
          <a:xfrm flipV="1">
            <a:off x="6984268" y="3729541"/>
            <a:ext cx="0" cy="2361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33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/>
      <p:bldP spid="27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5185773-2BB6-2448-BBA3-E8A6FB2D85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4"/>
          <a:stretch/>
        </p:blipFill>
        <p:spPr>
          <a:xfrm>
            <a:off x="611560" y="2262652"/>
            <a:ext cx="8228080" cy="6145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58BA93-CDF7-964B-BA8D-F695705093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Pseudo R</a:t>
            </a:r>
            <a:r>
              <a:rPr lang="en-GB" baseline="30000" dirty="0"/>
              <a:t>2</a:t>
            </a:r>
            <a:r>
              <a:rPr lang="en-GB" dirty="0"/>
              <a:t>s</a:t>
            </a:r>
            <a:br>
              <a:rPr lang="en-GB" dirty="0"/>
            </a:b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678B920-D968-CC4E-B074-7E5E20A50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600" y="1491630"/>
            <a:ext cx="3098800" cy="381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4CE7AE9-EA1A-F649-9A13-733F2AC33AB8}"/>
              </a:ext>
            </a:extLst>
          </p:cNvPr>
          <p:cNvSpPr/>
          <p:nvPr/>
        </p:nvSpPr>
        <p:spPr>
          <a:xfrm>
            <a:off x="467544" y="2234685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C939B30-8E91-AD4A-8CAB-9938CF87F529}"/>
              </a:ext>
            </a:extLst>
          </p:cNvPr>
          <p:cNvSpPr/>
          <p:nvPr/>
        </p:nvSpPr>
        <p:spPr>
          <a:xfrm>
            <a:off x="2398909" y="2243576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E625E9-C057-4140-A66F-D2149B3F17C7}"/>
              </a:ext>
            </a:extLst>
          </p:cNvPr>
          <p:cNvSpPr/>
          <p:nvPr/>
        </p:nvSpPr>
        <p:spPr>
          <a:xfrm>
            <a:off x="1524208" y="2243576"/>
            <a:ext cx="768272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557CFBA-D867-8E4A-B928-D72265ACF250}"/>
              </a:ext>
            </a:extLst>
          </p:cNvPr>
          <p:cNvSpPr/>
          <p:nvPr/>
        </p:nvSpPr>
        <p:spPr>
          <a:xfrm>
            <a:off x="3397387" y="3579862"/>
            <a:ext cx="2349225" cy="89495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McFadden = 0.15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CoxSnell = 0.28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Nagelkerke = 0.32</a:t>
            </a:r>
          </a:p>
        </p:txBody>
      </p:sp>
    </p:spTree>
    <p:extLst>
      <p:ext uri="{BB962C8B-B14F-4D97-AF65-F5344CB8AC3E}">
        <p14:creationId xmlns:p14="http://schemas.microsoft.com/office/powerpoint/2010/main" val="221702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intercepts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253CD4-60A6-684E-B1D4-84EB081FBF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12710" y="1707654"/>
            <a:ext cx="3888434" cy="2916433"/>
          </a:xfrm>
        </p:spPr>
        <p:txBody>
          <a:bodyPr/>
          <a:lstStyle/>
          <a:p>
            <a:r>
              <a:rPr lang="en-GB" dirty="0"/>
              <a:t>Two intercepts?!</a:t>
            </a:r>
          </a:p>
          <a:p>
            <a:endParaRPr lang="en-GB" dirty="0"/>
          </a:p>
          <a:p>
            <a:r>
              <a:rPr lang="en-GB" dirty="0"/>
              <a:t>When running a proportional odds model, we have outcome_levels – 1 intercepts</a:t>
            </a:r>
          </a:p>
          <a:p>
            <a:endParaRPr lang="en-GB" dirty="0"/>
          </a:p>
          <a:p>
            <a:r>
              <a:rPr lang="en-GB" dirty="0"/>
              <a:t>Here, three possible outcomes (disagree, neither agree nor disagree, and agree) so two intercepts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19EA6F-BD56-2644-A9D5-12ED56491B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73" r="8412" b="15009"/>
          <a:stretch/>
        </p:blipFill>
        <p:spPr>
          <a:xfrm>
            <a:off x="142856" y="2571750"/>
            <a:ext cx="4880904" cy="86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5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A93C-184A-3541-B5C7-13DA8F2209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Ordinal outcome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84E15-50CB-1648-BEE0-9D6026A9D6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Use when the outcome is categorical, there are 3 or more levels, and there is an ordering to the levels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For instance:</a:t>
            </a:r>
          </a:p>
          <a:p>
            <a:pPr lvl="1"/>
            <a:r>
              <a:rPr lang="en-GB" dirty="0"/>
              <a:t>Mild, moderate or severe disease</a:t>
            </a:r>
          </a:p>
          <a:p>
            <a:pPr lvl="1"/>
            <a:r>
              <a:rPr lang="en-GB" dirty="0"/>
              <a:t>Below, at or above expected performance</a:t>
            </a:r>
          </a:p>
          <a:p>
            <a:pPr lvl="1"/>
            <a:r>
              <a:rPr lang="en-GB" dirty="0"/>
              <a:t>Strongly disagree, disagree, neither agree nor disagree, agree, strongly agree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442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intercepts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253CD4-60A6-684E-B1D4-84EB081FBF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7781" y="1275606"/>
            <a:ext cx="3888434" cy="432048"/>
          </a:xfrm>
        </p:spPr>
        <p:txBody>
          <a:bodyPr/>
          <a:lstStyle/>
          <a:p>
            <a:r>
              <a:rPr lang="en-GB" dirty="0"/>
              <a:t>What do the intercepts mean?</a:t>
            </a:r>
          </a:p>
          <a:p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6BD9C41-DB2C-D54E-AC65-F2320DD4B3CC}"/>
              </a:ext>
            </a:extLst>
          </p:cNvPr>
          <p:cNvSpPr/>
          <p:nvPr/>
        </p:nvSpPr>
        <p:spPr>
          <a:xfrm>
            <a:off x="317781" y="1930457"/>
            <a:ext cx="4032447" cy="28083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| denotes where the cumulative split is:</a:t>
            </a:r>
          </a:p>
          <a:p>
            <a:endParaRPr lang="en-GB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Disagree|Neither agree nor disagree = Disagree vs Neither agree nor disagree OR agree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Neither agree nor disagree | Agree = Disagree or Neither agree nor disagree vs agree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78674C-BB64-8547-8631-961A81AB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73" r="8412" b="15009"/>
          <a:stretch/>
        </p:blipFill>
        <p:spPr>
          <a:xfrm>
            <a:off x="4499992" y="2570345"/>
            <a:ext cx="4464496" cy="79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1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intercepts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253CD4-60A6-684E-B1D4-84EB081FBF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7781" y="1275606"/>
            <a:ext cx="3888434" cy="432048"/>
          </a:xfrm>
        </p:spPr>
        <p:txBody>
          <a:bodyPr/>
          <a:lstStyle/>
          <a:p>
            <a:r>
              <a:rPr lang="en-GB" dirty="0"/>
              <a:t>What do the intercepts mean?</a:t>
            </a:r>
          </a:p>
          <a:p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6BD9C41-DB2C-D54E-AC65-F2320DD4B3CC}"/>
              </a:ext>
            </a:extLst>
          </p:cNvPr>
          <p:cNvSpPr/>
          <p:nvPr/>
        </p:nvSpPr>
        <p:spPr>
          <a:xfrm>
            <a:off x="317781" y="2139702"/>
            <a:ext cx="3822171" cy="244149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intercept displays the log odds of having the category (or categories) before | when:</a:t>
            </a:r>
          </a:p>
          <a:p>
            <a:pPr algn="ctr"/>
            <a:endParaRPr lang="en-GB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Each categorical variables = reference category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Each continuous variables = 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DF16A5-13DB-1745-A336-6619AE0630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73" r="8412" b="15009"/>
          <a:stretch/>
        </p:blipFill>
        <p:spPr>
          <a:xfrm>
            <a:off x="4361723" y="2787774"/>
            <a:ext cx="4464496" cy="79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85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3D83A4B-5C99-724C-9A4D-E9070C8CCD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73" r="8412" b="15009"/>
          <a:stretch/>
        </p:blipFill>
        <p:spPr>
          <a:xfrm>
            <a:off x="3817813" y="3235175"/>
            <a:ext cx="4464496" cy="7935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intercepts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7253CD4-60A6-684E-B1D4-84EB081FBF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7781" y="1275606"/>
            <a:ext cx="3888434" cy="432048"/>
          </a:xfrm>
        </p:spPr>
        <p:txBody>
          <a:bodyPr/>
          <a:lstStyle/>
          <a:p>
            <a:r>
              <a:rPr lang="en-GB" dirty="0"/>
              <a:t>What do the intercepts mean?</a:t>
            </a:r>
          </a:p>
          <a:p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982AA76-83CE-E244-973B-94E2BEC733F7}"/>
              </a:ext>
            </a:extLst>
          </p:cNvPr>
          <p:cNvSpPr/>
          <p:nvPr/>
        </p:nvSpPr>
        <p:spPr>
          <a:xfrm>
            <a:off x="317781" y="1880356"/>
            <a:ext cx="2823658" cy="12533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/>
                </a:solidFill>
              </a:rPr>
              <a:t>The log odds that happiness = disagree when: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Hamster = No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Marital status = Single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Hours_free_time = 0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516F02E-1C1F-8049-8817-E61198C2E798}"/>
              </a:ext>
            </a:extLst>
          </p:cNvPr>
          <p:cNvSpPr/>
          <p:nvPr/>
        </p:nvSpPr>
        <p:spPr>
          <a:xfrm>
            <a:off x="323528" y="3377928"/>
            <a:ext cx="2823659" cy="15700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/>
                </a:solidFill>
              </a:rPr>
              <a:t>The log odds that happiness = disagree OR neither agree nor disagree when: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Hamster = No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Marital status = Single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Hours_free_time = 0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1495CA2-233D-B94F-A356-C0ACA298D74C}"/>
              </a:ext>
            </a:extLst>
          </p:cNvPr>
          <p:cNvCxnSpPr>
            <a:cxnSpLocks/>
          </p:cNvCxnSpPr>
          <p:nvPr/>
        </p:nvCxnSpPr>
        <p:spPr>
          <a:xfrm>
            <a:off x="3141439" y="2723254"/>
            <a:ext cx="710481" cy="10006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A6D506-8980-F24C-9EE3-56A863C56956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147187" y="3867894"/>
            <a:ext cx="704733" cy="2950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10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predictors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568852F-D58F-8345-BDBD-C3A9CE5542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One Estimate for each predictor – explains each cumulative split. </a:t>
            </a:r>
          </a:p>
          <a:p>
            <a:endParaRPr lang="en-GB" dirty="0"/>
          </a:p>
          <a:p>
            <a:r>
              <a:rPr lang="en-GB" dirty="0"/>
              <a:t>For instance, imagine we get an odds ratio of 3.55 for HamsterYes:</a:t>
            </a:r>
          </a:p>
          <a:p>
            <a:endParaRPr lang="en-GB" dirty="0"/>
          </a:p>
          <a:p>
            <a:pPr lvl="1"/>
            <a:r>
              <a:rPr lang="en-GB" dirty="0"/>
              <a:t>Individuals who have a hamster have ~3.55x higher odds of responding neither agree nor disagree or agree (as opposed to ‘disagree’) relative to individuals who do not have a hamster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Individuals who have a hamster have ~3.55x higher odds of responding agree (as opposed to ‘disagree’ or ‘neither agree nor disagree’) relative to individuals who do not have a hamster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186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predictors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568852F-D58F-8345-BDBD-C3A9CE5542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 can summarise this by saying:</a:t>
            </a:r>
          </a:p>
          <a:p>
            <a:endParaRPr lang="en-GB" dirty="0">
              <a:highlight>
                <a:srgbClr val="FFFF00"/>
              </a:highlight>
            </a:endParaRPr>
          </a:p>
          <a:p>
            <a:r>
              <a:rPr lang="en-GB" dirty="0"/>
              <a:t>Individuals who have a hamster have 3.55x higher odds of being more happy (e.g. agree vs neither agree nor disagree or disagree) relatively to individuals who do not have a hamster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830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B4DC71D-802B-C840-92F7-9D1A259D3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30" y="1419622"/>
            <a:ext cx="5307682" cy="3643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predictors: Hamster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F8D81B7-9098-E844-8D4E-8B5D647383D0}"/>
              </a:ext>
            </a:extLst>
          </p:cNvPr>
          <p:cNvCxnSpPr>
            <a:cxnSpLocks/>
          </p:cNvCxnSpPr>
          <p:nvPr/>
        </p:nvCxnSpPr>
        <p:spPr>
          <a:xfrm flipH="1">
            <a:off x="4772678" y="2715766"/>
            <a:ext cx="117204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548446-AAB8-7A48-A460-FA009F8167DD}"/>
              </a:ext>
            </a:extLst>
          </p:cNvPr>
          <p:cNvSpPr/>
          <p:nvPr/>
        </p:nvSpPr>
        <p:spPr>
          <a:xfrm>
            <a:off x="5780790" y="2211710"/>
            <a:ext cx="2823658" cy="17281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being more happy when moving from HamsterNo to HamsterYes, when holding the other variables constant</a:t>
            </a:r>
          </a:p>
        </p:txBody>
      </p:sp>
    </p:spTree>
    <p:extLst>
      <p:ext uri="{BB962C8B-B14F-4D97-AF65-F5344CB8AC3E}">
        <p14:creationId xmlns:p14="http://schemas.microsoft.com/office/powerpoint/2010/main" val="228218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9C62BF-7BE0-DC47-AC67-596224718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22" y="1376879"/>
            <a:ext cx="5307682" cy="3643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predictors: Hours_free_time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F8D81B7-9098-E844-8D4E-8B5D647383D0}"/>
              </a:ext>
            </a:extLst>
          </p:cNvPr>
          <p:cNvCxnSpPr>
            <a:cxnSpLocks/>
          </p:cNvCxnSpPr>
          <p:nvPr/>
        </p:nvCxnSpPr>
        <p:spPr>
          <a:xfrm flipH="1">
            <a:off x="4700670" y="2889047"/>
            <a:ext cx="117204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548446-AAB8-7A48-A460-FA009F8167DD}"/>
              </a:ext>
            </a:extLst>
          </p:cNvPr>
          <p:cNvSpPr/>
          <p:nvPr/>
        </p:nvSpPr>
        <p:spPr>
          <a:xfrm>
            <a:off x="5708782" y="2168967"/>
            <a:ext cx="2823658" cy="17281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being more happy with a one unit increase in Hours_free_time when holding the other variables constant</a:t>
            </a:r>
          </a:p>
        </p:txBody>
      </p:sp>
    </p:spTree>
    <p:extLst>
      <p:ext uri="{BB962C8B-B14F-4D97-AF65-F5344CB8AC3E}">
        <p14:creationId xmlns:p14="http://schemas.microsoft.com/office/powerpoint/2010/main" val="216913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746AF8B-7912-4B46-A14E-513D0224A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15909"/>
            <a:ext cx="5307682" cy="3643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3C2C90-86B1-F941-93CA-74BB7A7D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Interpreting the individual predictors</a:t>
            </a:r>
            <a:br>
              <a:rPr lang="en-GB" dirty="0"/>
            </a:br>
            <a:r>
              <a:rPr lang="en-GB" dirty="0"/>
              <a:t>The predictors: marital_statusCohabiting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F8D81B7-9098-E844-8D4E-8B5D647383D0}"/>
              </a:ext>
            </a:extLst>
          </p:cNvPr>
          <p:cNvCxnSpPr>
            <a:cxnSpLocks/>
          </p:cNvCxnSpPr>
          <p:nvPr/>
        </p:nvCxnSpPr>
        <p:spPr>
          <a:xfrm flipH="1">
            <a:off x="4427984" y="3003798"/>
            <a:ext cx="117204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548446-AAB8-7A48-A460-FA009F8167DD}"/>
              </a:ext>
            </a:extLst>
          </p:cNvPr>
          <p:cNvSpPr/>
          <p:nvPr/>
        </p:nvSpPr>
        <p:spPr>
          <a:xfrm>
            <a:off x="5436096" y="2139702"/>
            <a:ext cx="3456384" cy="17281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being more happy when moving from marital_statusSingle to marital_statusCohabiting, when holding the other variables constant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0B8A512-7942-AC4A-BC26-AA3569BDC542}"/>
              </a:ext>
            </a:extLst>
          </p:cNvPr>
          <p:cNvSpPr/>
          <p:nvPr/>
        </p:nvSpPr>
        <p:spPr>
          <a:xfrm>
            <a:off x="5004048" y="4443958"/>
            <a:ext cx="3456384" cy="5040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Repeat for the rest…</a:t>
            </a:r>
          </a:p>
        </p:txBody>
      </p:sp>
    </p:spTree>
    <p:extLst>
      <p:ext uri="{BB962C8B-B14F-4D97-AF65-F5344CB8AC3E}">
        <p14:creationId xmlns:p14="http://schemas.microsoft.com/office/powerpoint/2010/main" val="82391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Exponentiated values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10858E-DB0E-FA45-BE76-B910C8780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150" y="2715766"/>
            <a:ext cx="36957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9117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Exponentiated values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CEF3733-8E3C-2543-911A-2F846F06557C}"/>
              </a:ext>
            </a:extLst>
          </p:cNvPr>
          <p:cNvSpPr txBox="1">
            <a:spLocks/>
          </p:cNvSpPr>
          <p:nvPr/>
        </p:nvSpPr>
        <p:spPr>
          <a:xfrm>
            <a:off x="395536" y="2283718"/>
            <a:ext cx="8280920" cy="278045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HamsterYes: Odds ratio: the change in odds of being more happy (e.g. “agree” vs “neither agree nor disagree” or “disagree”), when holding the other variables constant</a:t>
            </a:r>
          </a:p>
          <a:p>
            <a:endParaRPr lang="en-GB" sz="1400" dirty="0"/>
          </a:p>
          <a:p>
            <a:r>
              <a:rPr lang="en-GB" sz="1400" dirty="0"/>
              <a:t>Hours_free_time: Odds ratio: the change in odds of being more happy (e.g. “agree” vs “neither agree nor disagree” or “disagree”) with a one unit change in hours_free_time, when holding the other variables constant</a:t>
            </a:r>
          </a:p>
          <a:p>
            <a:endParaRPr lang="en-GB" sz="1400" dirty="0"/>
          </a:p>
          <a:p>
            <a:r>
              <a:rPr lang="en-GB" sz="1400" dirty="0"/>
              <a:t>marital_statusCohabiting: Odds ratio: the change in odds of being more happy (e.g. “agree” vs “neither agree nor disagree” or “disagree”), when holding the other variables constant</a:t>
            </a:r>
          </a:p>
          <a:p>
            <a:pPr marL="0" indent="0">
              <a:buNone/>
            </a:pPr>
            <a:endParaRPr lang="en-GB" sz="1400" dirty="0"/>
          </a:p>
          <a:p>
            <a:pPr marL="0" indent="0" algn="ctr">
              <a:buNone/>
            </a:pPr>
            <a:r>
              <a:rPr lang="en-GB" sz="1400" dirty="0"/>
              <a:t>…..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08619F-99E5-CE42-8BA0-AD0DF9802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08" y="1484303"/>
            <a:ext cx="8028384" cy="59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762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DA93C-184A-3541-B5C7-13DA8F2209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Ordinal logistic regression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84E15-50CB-1648-BEE0-9D6026A9D6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2862" indent="0">
              <a:buNone/>
            </a:pPr>
            <a:r>
              <a:rPr lang="en-GB" dirty="0"/>
              <a:t>An extension of binary logistic regression used when the outcome is ordinal</a:t>
            </a:r>
          </a:p>
          <a:p>
            <a:pPr marL="42862" indent="0">
              <a:buNone/>
            </a:pPr>
            <a:endParaRPr lang="en-GB" dirty="0"/>
          </a:p>
          <a:p>
            <a:pPr marL="42862" indent="0">
              <a:buNone/>
            </a:pPr>
            <a:r>
              <a:rPr lang="en-GB" dirty="0"/>
              <a:t>We will focus on </a:t>
            </a:r>
            <a:r>
              <a:rPr lang="en-GB" b="1" dirty="0"/>
              <a:t>the proportional odds model</a:t>
            </a:r>
          </a:p>
          <a:p>
            <a:pPr marL="42862" indent="0">
              <a:buNone/>
            </a:pPr>
            <a:endParaRPr lang="en-GB" b="1" dirty="0"/>
          </a:p>
          <a:p>
            <a:pPr marL="42862" indent="0">
              <a:buNone/>
            </a:pPr>
            <a:endParaRPr lang="en-GB" b="1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8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Odds ratio confidence intervals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13BED0-2832-AC47-A8D6-6A392DCB5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450" y="1476333"/>
            <a:ext cx="2197100" cy="381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CEFA65-B582-D247-BFD7-74B5A626E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2563981"/>
            <a:ext cx="42545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0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097904-13D3-9E40-A0AD-C675CFFAF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6" y="1356075"/>
            <a:ext cx="5307682" cy="3643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P-values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DC567E-1E2A-FE46-B692-8EC645E16B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2120" y="1995687"/>
            <a:ext cx="3168354" cy="2016224"/>
          </a:xfrm>
        </p:spPr>
        <p:txBody>
          <a:bodyPr/>
          <a:lstStyle/>
          <a:p>
            <a:r>
              <a:rPr lang="en-GB" dirty="0"/>
              <a:t>Wait… where are the p-values for the individual predictors?!</a:t>
            </a:r>
          </a:p>
          <a:p>
            <a:endParaRPr lang="en-GB" dirty="0"/>
          </a:p>
          <a:p>
            <a:r>
              <a:rPr lang="en-GB" dirty="0"/>
              <a:t>R does not output them, but these can be calculated</a:t>
            </a:r>
          </a:p>
        </p:txBody>
      </p:sp>
    </p:spTree>
    <p:extLst>
      <p:ext uri="{BB962C8B-B14F-4D97-AF65-F5344CB8AC3E}">
        <p14:creationId xmlns:p14="http://schemas.microsoft.com/office/powerpoint/2010/main" val="394996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P-values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AB4444-DFA3-A140-A566-992C7675F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350" y="2355726"/>
            <a:ext cx="60833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638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38C53-FB70-CD4A-BB04-5658175C2D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P-values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D8F94-FFB2-F446-B020-915A7A4916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40152" y="1383509"/>
            <a:ext cx="3203848" cy="3564731"/>
          </a:xfrm>
        </p:spPr>
        <p:txBody>
          <a:bodyPr/>
          <a:lstStyle/>
          <a:p>
            <a:r>
              <a:rPr lang="en-GB" dirty="0"/>
              <a:t>No stars this time, need to carefully examine the p-values yourself</a:t>
            </a:r>
          </a:p>
          <a:p>
            <a:endParaRPr lang="en-GB" dirty="0"/>
          </a:p>
          <a:p>
            <a:r>
              <a:rPr lang="en-GB" dirty="0"/>
              <a:t>Hours_per_day is significant (</a:t>
            </a:r>
            <a:r>
              <a:rPr lang="en-GB" i="1" dirty="0"/>
              <a:t>p</a:t>
            </a:r>
            <a:r>
              <a:rPr lang="en-GB" dirty="0"/>
              <a:t> = .006)</a:t>
            </a:r>
          </a:p>
          <a:p>
            <a:endParaRPr lang="en-GB" dirty="0"/>
          </a:p>
          <a:p>
            <a:r>
              <a:rPr lang="en-GB" dirty="0"/>
              <a:t>marital_statusMarried is significant (</a:t>
            </a:r>
            <a:r>
              <a:rPr lang="en-GB" i="1" dirty="0"/>
              <a:t>p</a:t>
            </a:r>
            <a:r>
              <a:rPr lang="en-GB" dirty="0"/>
              <a:t> = .026)</a:t>
            </a:r>
          </a:p>
          <a:p>
            <a:endParaRPr lang="en-GB" dirty="0"/>
          </a:p>
          <a:p>
            <a:r>
              <a:rPr lang="en-GB" dirty="0"/>
              <a:t>Ignore significance of intercepts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CAA990-D527-BE45-A43D-130CB30CA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782" y="2366992"/>
            <a:ext cx="5544616" cy="159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855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C0A9B6-3A39-FC47-9299-87F759CE1D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7" y="1645226"/>
            <a:ext cx="7920880" cy="2844425"/>
          </a:xfrm>
        </p:spPr>
        <p:txBody>
          <a:bodyPr/>
          <a:lstStyle/>
          <a:p>
            <a:r>
              <a:rPr lang="en-GB" dirty="0"/>
              <a:t>Predicted probabilities are a little more complex when we have 3+ levels of the outcomes variable</a:t>
            </a:r>
          </a:p>
          <a:p>
            <a:pPr marL="300038" lvl="1" indent="0">
              <a:buNone/>
            </a:pP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Need to know the predicted probability for each individual within each outcome category</a:t>
            </a:r>
          </a:p>
          <a:p>
            <a:pPr marL="0" indent="0" algn="ctr">
              <a:buNone/>
            </a:pPr>
            <a:endParaRPr lang="en-GB" dirty="0"/>
          </a:p>
          <a:p>
            <a:r>
              <a:rPr lang="en-GB" dirty="0"/>
              <a:t>Can use same ‘fitted’ function, but…</a:t>
            </a:r>
          </a:p>
          <a:p>
            <a:endParaRPr lang="en-GB" dirty="0"/>
          </a:p>
          <a:p>
            <a:r>
              <a:rPr lang="en-GB" dirty="0"/>
              <a:t>We shouldn’t make this a new variable in our existing dataframe, as it will only display the values for one of the outcome levels (e.g. disagree)</a:t>
            </a:r>
          </a:p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655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C0A9B6-3A39-FC47-9299-87F759CE1D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275606"/>
            <a:ext cx="8496944" cy="648073"/>
          </a:xfrm>
        </p:spPr>
        <p:txBody>
          <a:bodyPr/>
          <a:lstStyle/>
          <a:p>
            <a:r>
              <a:rPr lang="en-GB" dirty="0"/>
              <a:t>Instead, save this to it’s own object name: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6EFE84-D9C5-4448-BFA6-03D76C5A9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4450" y="1918895"/>
            <a:ext cx="3975100" cy="292100"/>
          </a:xfrm>
          <a:prstGeom prst="rect">
            <a:avLst/>
          </a:prstGeom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A79C6959-9655-A84D-B552-A5A37804621E}"/>
              </a:ext>
            </a:extLst>
          </p:cNvPr>
          <p:cNvSpPr txBox="1">
            <a:spLocks/>
          </p:cNvSpPr>
          <p:nvPr/>
        </p:nvSpPr>
        <p:spPr>
          <a:xfrm>
            <a:off x="4283968" y="2608469"/>
            <a:ext cx="4392488" cy="648073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Predicted probability each individual is in each level of the outcome</a:t>
            </a:r>
          </a:p>
          <a:p>
            <a:endParaRPr lang="en-GB" dirty="0"/>
          </a:p>
          <a:p>
            <a:r>
              <a:rPr lang="en-GB" dirty="0"/>
              <a:t>This is useful, but it would be good to have this information linked to our predictors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B254CB-5404-0742-8BE0-058FB97FA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18" y="2358796"/>
            <a:ext cx="3975100" cy="237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2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89CBD9-D004-5E40-8DCB-963B42DB0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43219"/>
            <a:ext cx="6377012" cy="272328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8026405-B9D9-2947-AA05-235230F1717A}"/>
              </a:ext>
            </a:extLst>
          </p:cNvPr>
          <p:cNvSpPr/>
          <p:nvPr/>
        </p:nvSpPr>
        <p:spPr>
          <a:xfrm>
            <a:off x="6876256" y="1303479"/>
            <a:ext cx="1800200" cy="12241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Binds our original datafame and the predicted probabilities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F1A5732-0C5F-2A48-B87C-B0504574D9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970"/>
          <a:stretch/>
        </p:blipFill>
        <p:spPr>
          <a:xfrm>
            <a:off x="683568" y="2787774"/>
            <a:ext cx="75608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8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C6A01-EFBA-3942-87DA-9E737DD20F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Checking assumptions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81FC8-E512-4A42-B615-30C0913DBF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Linearity of the logit</a:t>
            </a:r>
          </a:p>
          <a:p>
            <a:endParaRPr lang="en-GB" dirty="0"/>
          </a:p>
          <a:p>
            <a:r>
              <a:rPr lang="en-GB" dirty="0"/>
              <a:t>No multicollinearity </a:t>
            </a:r>
          </a:p>
          <a:p>
            <a:endParaRPr lang="en-GB" dirty="0"/>
          </a:p>
          <a:p>
            <a:r>
              <a:rPr lang="en-GB" dirty="0"/>
              <a:t>Same as in part 2</a:t>
            </a:r>
          </a:p>
        </p:txBody>
      </p:sp>
    </p:spTree>
    <p:extLst>
      <p:ext uri="{BB962C8B-B14F-4D97-AF65-F5344CB8AC3E}">
        <p14:creationId xmlns:p14="http://schemas.microsoft.com/office/powerpoint/2010/main" val="24841960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EC1D37-9E77-5048-B87F-7D229F340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534140"/>
            <a:ext cx="4344063" cy="2138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0B5E8-415C-F14D-8B47-56D80FDAE7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Proportional odds assumption</a:t>
            </a:r>
            <a:br>
              <a:rPr lang="en-GB" dirty="0"/>
            </a:br>
            <a:r>
              <a:rPr lang="en-GB" dirty="0"/>
              <a:t>Very important!!!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D5A68F-F25F-E34E-9CED-DD00F6E0E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56" y="1491630"/>
            <a:ext cx="1524000" cy="7747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054EBA8-53FF-2F4E-B67F-653345F0A7F7}"/>
              </a:ext>
            </a:extLst>
          </p:cNvPr>
          <p:cNvSpPr/>
          <p:nvPr/>
        </p:nvSpPr>
        <p:spPr>
          <a:xfrm>
            <a:off x="5598114" y="1664900"/>
            <a:ext cx="972108" cy="774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P-value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3A3801C-300E-7343-8513-84DDBDEF0515}"/>
              </a:ext>
            </a:extLst>
          </p:cNvPr>
          <p:cNvSpPr/>
          <p:nvPr/>
        </p:nvSpPr>
        <p:spPr>
          <a:xfrm>
            <a:off x="157840" y="2976832"/>
            <a:ext cx="1731743" cy="20431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Sometimes goes off centre – last number is the p-value (e.g. 0.69 is the p-value for Hours_free_time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A80B69-68FB-CD4E-BC0A-C28171DA2519}"/>
              </a:ext>
            </a:extLst>
          </p:cNvPr>
          <p:cNvCxnSpPr>
            <a:cxnSpLocks/>
          </p:cNvCxnSpPr>
          <p:nvPr/>
        </p:nvCxnSpPr>
        <p:spPr>
          <a:xfrm flipV="1">
            <a:off x="1889583" y="3651870"/>
            <a:ext cx="2178361" cy="1440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1634B9-2459-0F42-9948-3FD22DFD70F9}"/>
              </a:ext>
            </a:extLst>
          </p:cNvPr>
          <p:cNvCxnSpPr>
            <a:cxnSpLocks/>
          </p:cNvCxnSpPr>
          <p:nvPr/>
        </p:nvCxnSpPr>
        <p:spPr>
          <a:xfrm flipH="1">
            <a:off x="6074973" y="2439600"/>
            <a:ext cx="9195" cy="3892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BB90A67-2679-4042-8615-48B2958ED8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48264" y="1704546"/>
            <a:ext cx="2037896" cy="1734407"/>
          </a:xfrm>
        </p:spPr>
        <p:txBody>
          <a:bodyPr/>
          <a:lstStyle/>
          <a:p>
            <a:pPr marL="0" indent="0" algn="ctr">
              <a:buNone/>
            </a:pPr>
            <a:br>
              <a:rPr lang="en-GB" dirty="0"/>
            </a:br>
            <a:r>
              <a:rPr lang="en-GB" dirty="0"/>
              <a:t>Omnibus = model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Also value for each comparison (e.g. continuous predictor or comparison for categorical predictors)</a:t>
            </a:r>
          </a:p>
        </p:txBody>
      </p:sp>
    </p:spTree>
    <p:extLst>
      <p:ext uri="{BB962C8B-B14F-4D97-AF65-F5344CB8AC3E}">
        <p14:creationId xmlns:p14="http://schemas.microsoft.com/office/powerpoint/2010/main" val="3418082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EC1D37-9E77-5048-B87F-7D229F340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534140"/>
            <a:ext cx="4344063" cy="2138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20B5E8-415C-F14D-8B47-56D80FDAE7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Proportional odds assumption</a:t>
            </a:r>
            <a:br>
              <a:rPr lang="en-GB" dirty="0"/>
            </a:br>
            <a:r>
              <a:rPr lang="en-GB" dirty="0"/>
              <a:t>Very important!!!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D5A68F-F25F-E34E-9CED-DD00F6E0E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56" y="1491630"/>
            <a:ext cx="1524000" cy="7747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054EBA8-53FF-2F4E-B67F-653345F0A7F7}"/>
              </a:ext>
            </a:extLst>
          </p:cNvPr>
          <p:cNvSpPr/>
          <p:nvPr/>
        </p:nvSpPr>
        <p:spPr>
          <a:xfrm>
            <a:off x="5598114" y="1664900"/>
            <a:ext cx="972108" cy="7747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P-value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3A3801C-300E-7343-8513-84DDBDEF0515}"/>
              </a:ext>
            </a:extLst>
          </p:cNvPr>
          <p:cNvSpPr/>
          <p:nvPr/>
        </p:nvSpPr>
        <p:spPr>
          <a:xfrm>
            <a:off x="157840" y="2976832"/>
            <a:ext cx="1731743" cy="20431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Sometimes goes off centre – last number is the p-value (e.g. 0.69 is the p-value for Hours_free_time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A80B69-68FB-CD4E-BC0A-C28171DA2519}"/>
              </a:ext>
            </a:extLst>
          </p:cNvPr>
          <p:cNvCxnSpPr>
            <a:cxnSpLocks/>
          </p:cNvCxnSpPr>
          <p:nvPr/>
        </p:nvCxnSpPr>
        <p:spPr>
          <a:xfrm flipV="1">
            <a:off x="1889583" y="3651870"/>
            <a:ext cx="2178361" cy="1440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1634B9-2459-0F42-9948-3FD22DFD70F9}"/>
              </a:ext>
            </a:extLst>
          </p:cNvPr>
          <p:cNvCxnSpPr>
            <a:cxnSpLocks/>
          </p:cNvCxnSpPr>
          <p:nvPr/>
        </p:nvCxnSpPr>
        <p:spPr>
          <a:xfrm flipH="1">
            <a:off x="6074973" y="2439600"/>
            <a:ext cx="9195" cy="38929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FD21C11-FDFC-A042-9F3B-E36F2EA5A138}"/>
              </a:ext>
            </a:extLst>
          </p:cNvPr>
          <p:cNvSpPr txBox="1">
            <a:spLocks/>
          </p:cNvSpPr>
          <p:nvPr/>
        </p:nvSpPr>
        <p:spPr>
          <a:xfrm>
            <a:off x="6820364" y="2382521"/>
            <a:ext cx="2037896" cy="1734407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br>
              <a:rPr lang="en-GB" dirty="0"/>
            </a:br>
            <a:r>
              <a:rPr lang="en-GB" dirty="0"/>
              <a:t>If p &gt; .05 for all, no violation of the proportional odds assumption</a:t>
            </a:r>
          </a:p>
        </p:txBody>
      </p:sp>
    </p:spTree>
    <p:extLst>
      <p:ext uri="{BB962C8B-B14F-4D97-AF65-F5344CB8AC3E}">
        <p14:creationId xmlns:p14="http://schemas.microsoft.com/office/powerpoint/2010/main" val="69257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DD9ED-4FCF-B449-B3FE-6BE3C27A2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Assumptions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173300-731F-0343-B1C5-B5772581D5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353174" cy="3564731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GB" dirty="0"/>
              <a:t>Independence of errors</a:t>
            </a:r>
          </a:p>
          <a:p>
            <a:pPr marL="0" indent="0">
              <a:buNone/>
            </a:pPr>
            <a:endParaRPr lang="en-GB" dirty="0"/>
          </a:p>
          <a:p>
            <a:pPr marL="342900" indent="-342900">
              <a:buAutoNum type="arabicPeriod" startAt="2"/>
            </a:pPr>
            <a:r>
              <a:rPr lang="en-GB" dirty="0"/>
              <a:t>Linearity of the logit (to be checked for </a:t>
            </a:r>
            <a:r>
              <a:rPr lang="en-GB" b="1" dirty="0"/>
              <a:t>every</a:t>
            </a:r>
            <a:r>
              <a:rPr lang="en-GB" dirty="0"/>
              <a:t> continuous predictor)</a:t>
            </a:r>
          </a:p>
          <a:p>
            <a:pPr marL="342900" indent="-342900">
              <a:buAutoNum type="arabicPeriod" startAt="2"/>
            </a:pPr>
            <a:endParaRPr lang="en-GB" dirty="0"/>
          </a:p>
          <a:p>
            <a:pPr marL="342900" indent="-342900">
              <a:buAutoNum type="arabicPeriod" startAt="2"/>
            </a:pPr>
            <a:r>
              <a:rPr lang="en-GB" dirty="0"/>
              <a:t>No multicollinearity: Predictor variables should not be highly correlated (only an assumption for multiple ordinal logistic regression)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4.   The proportional odds assumption….</a:t>
            </a:r>
          </a:p>
        </p:txBody>
      </p:sp>
    </p:spTree>
    <p:extLst>
      <p:ext uri="{BB962C8B-B14F-4D97-AF65-F5344CB8AC3E}">
        <p14:creationId xmlns:p14="http://schemas.microsoft.com/office/powerpoint/2010/main" val="24729162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481D4F47-7616-A34C-89A1-5183F5EDEB29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23528" y="2174266"/>
            <a:ext cx="6155531" cy="757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/>
              <a:t>Thank you for listening!</a:t>
            </a:r>
            <a:endParaRPr lang="en-GB" altLang="en-US" sz="135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3B45A609-B001-D940-B74F-B4BD62AEF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2948230"/>
            <a:ext cx="8208912" cy="540060"/>
          </a:xfrm>
        </p:spPr>
        <p:txBody>
          <a:bodyPr/>
          <a:lstStyle/>
          <a:p>
            <a:r>
              <a:rPr lang="en-GB" sz="1800" dirty="0"/>
              <a:t>Please post any questions on the relevant Qualtrics link on Moodle.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5F3E91-0A53-F64D-88B9-C54C2EE958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proportional odds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A8DB8-A66C-F44C-9BAD-DA34D38709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When we use a proportional odds model, we make a key assumption about the data:</a:t>
            </a:r>
          </a:p>
          <a:p>
            <a:endParaRPr lang="en-GB" dirty="0"/>
          </a:p>
          <a:p>
            <a:r>
              <a:rPr lang="en-GB" dirty="0"/>
              <a:t>The predictor variable has the identical effect at each cumulative split</a:t>
            </a:r>
          </a:p>
          <a:p>
            <a:endParaRPr lang="en-GB" dirty="0"/>
          </a:p>
          <a:p>
            <a:r>
              <a:rPr lang="en-GB" dirty="0"/>
              <a:t>As proportional odds models make this assumption, we only get one odds ratio for each continuous predictor/one odds ratio for each comparison of a categorical variable (e.g. marital_statusSingle – </a:t>
            </a:r>
            <a:r>
              <a:rPr lang="en-GB" dirty="0" err="1"/>
              <a:t>marital_statusCohabiting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46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ACFA7-1BC8-8344-95D2-279A10D525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The proportional odds assumption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9ACEED0-90FA-AF43-A3B9-87B55B010EA5}"/>
              </a:ext>
            </a:extLst>
          </p:cNvPr>
          <p:cNvSpPr txBox="1">
            <a:spLocks/>
          </p:cNvSpPr>
          <p:nvPr/>
        </p:nvSpPr>
        <p:spPr>
          <a:xfrm>
            <a:off x="287054" y="1341948"/>
            <a:ext cx="8703381" cy="66405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/>
              <a:t>Does hamster ownership (yes/no) predict happiness (agree, neither agree nor disagree, disagree)? </a:t>
            </a:r>
          </a:p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118A43-0710-0548-8CCD-1923CB5700F2}"/>
              </a:ext>
            </a:extLst>
          </p:cNvPr>
          <p:cNvSpPr/>
          <p:nvPr/>
        </p:nvSpPr>
        <p:spPr>
          <a:xfrm>
            <a:off x="3491880" y="2628626"/>
            <a:ext cx="4968552" cy="30138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BAE1DF-B0BE-054A-A6B3-DD05AAD97AE1}"/>
              </a:ext>
            </a:extLst>
          </p:cNvPr>
          <p:cNvSpPr/>
          <p:nvPr/>
        </p:nvSpPr>
        <p:spPr>
          <a:xfrm>
            <a:off x="3491880" y="2628626"/>
            <a:ext cx="254945" cy="52788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40782C-9972-3444-9A6A-34A1251201E8}"/>
              </a:ext>
            </a:extLst>
          </p:cNvPr>
          <p:cNvSpPr/>
          <p:nvPr/>
        </p:nvSpPr>
        <p:spPr>
          <a:xfrm>
            <a:off x="5803915" y="2628626"/>
            <a:ext cx="254945" cy="52788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44A658-E6DA-464A-A58F-3EB5C70790E9}"/>
              </a:ext>
            </a:extLst>
          </p:cNvPr>
          <p:cNvSpPr/>
          <p:nvPr/>
        </p:nvSpPr>
        <p:spPr>
          <a:xfrm>
            <a:off x="8205487" y="2629818"/>
            <a:ext cx="254945" cy="52788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0A0C53-8809-F34F-9CDB-118288BB3742}"/>
              </a:ext>
            </a:extLst>
          </p:cNvPr>
          <p:cNvSpPr txBox="1"/>
          <p:nvPr/>
        </p:nvSpPr>
        <p:spPr>
          <a:xfrm>
            <a:off x="3100553" y="3198556"/>
            <a:ext cx="1218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Disagree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24EBD5E-B046-D444-8351-4DD49E377933}"/>
              </a:ext>
            </a:extLst>
          </p:cNvPr>
          <p:cNvSpPr txBox="1"/>
          <p:nvPr/>
        </p:nvSpPr>
        <p:spPr>
          <a:xfrm>
            <a:off x="7982903" y="3198556"/>
            <a:ext cx="955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Agree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8B8A2B-5D2A-FD46-A30B-9F974531CC07}"/>
              </a:ext>
            </a:extLst>
          </p:cNvPr>
          <p:cNvSpPr txBox="1"/>
          <p:nvPr/>
        </p:nvSpPr>
        <p:spPr>
          <a:xfrm>
            <a:off x="3465600" y="2211710"/>
            <a:ext cx="4994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Happy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70FE97-A624-9D47-AEA5-D2EC88DE23A3}"/>
              </a:ext>
            </a:extLst>
          </p:cNvPr>
          <p:cNvSpPr/>
          <p:nvPr/>
        </p:nvSpPr>
        <p:spPr>
          <a:xfrm>
            <a:off x="3762823" y="2240138"/>
            <a:ext cx="69272" cy="92301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B5CCAA4-4591-494F-AE1A-DCDA7A6AC591}"/>
              </a:ext>
            </a:extLst>
          </p:cNvPr>
          <p:cNvSpPr/>
          <p:nvPr/>
        </p:nvSpPr>
        <p:spPr>
          <a:xfrm>
            <a:off x="6058401" y="2258750"/>
            <a:ext cx="69272" cy="923012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94A750-7C2D-5A4D-A1C6-51802E7FB58C}"/>
              </a:ext>
            </a:extLst>
          </p:cNvPr>
          <p:cNvSpPr txBox="1"/>
          <p:nvPr/>
        </p:nvSpPr>
        <p:spPr>
          <a:xfrm>
            <a:off x="2915816" y="4185402"/>
            <a:ext cx="598553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00B0F0"/>
                </a:solidFill>
              </a:rPr>
              <a:t>Disagree vs Neither agree nor disagree or agree: OR = 1.88</a:t>
            </a:r>
          </a:p>
          <a:p>
            <a:endParaRPr lang="en-GB" sz="1000">
              <a:solidFill>
                <a:srgbClr val="00B0F0"/>
              </a:solidFill>
            </a:endParaRPr>
          </a:p>
          <a:p>
            <a:r>
              <a:rPr lang="en-GB">
                <a:solidFill>
                  <a:srgbClr val="7030A0"/>
                </a:solidFill>
              </a:rPr>
              <a:t>Disagree or Neither agree nor disagree vs agree: OR = 1.88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DC83130-725F-2F47-A6D1-1367CC19B71D}"/>
              </a:ext>
            </a:extLst>
          </p:cNvPr>
          <p:cNvSpPr/>
          <p:nvPr/>
        </p:nvSpPr>
        <p:spPr>
          <a:xfrm>
            <a:off x="6395659" y="714754"/>
            <a:ext cx="2437709" cy="4006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err="1">
                <a:solidFill>
                  <a:schemeClr val="accent2"/>
                </a:solidFill>
              </a:rPr>
              <a:t>HamsterYes</a:t>
            </a:r>
            <a:r>
              <a:rPr lang="en-GB">
                <a:solidFill>
                  <a:schemeClr val="accent2"/>
                </a:solidFill>
              </a:rPr>
              <a:t> = 1.88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174ADE2-F186-DF4F-A938-F8D07392ED96}"/>
              </a:ext>
            </a:extLst>
          </p:cNvPr>
          <p:cNvSpPr txBox="1"/>
          <p:nvPr/>
        </p:nvSpPr>
        <p:spPr>
          <a:xfrm>
            <a:off x="5349030" y="3192175"/>
            <a:ext cx="1218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Neither agree nor disagree</a:t>
            </a:r>
          </a:p>
        </p:txBody>
      </p:sp>
      <p:pic>
        <p:nvPicPr>
          <p:cNvPr id="21506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5E012C38-FD09-ED4A-AD97-3D2B0B5196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4" r="24114"/>
          <a:stretch/>
        </p:blipFill>
        <p:spPr bwMode="auto">
          <a:xfrm>
            <a:off x="395536" y="2273980"/>
            <a:ext cx="2343748" cy="262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40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7" grpId="0" animBg="1"/>
      <p:bldP spid="18" grpId="0" animBg="1"/>
      <p:bldP spid="12" grpId="0"/>
      <p:bldP spid="21" grpId="0"/>
      <p:bldP spid="3" grpId="0"/>
      <p:bldP spid="14" grpId="0" animBg="1"/>
      <p:bldP spid="22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DA03-E70D-1D48-9798-A57DFA520F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Example</a:t>
            </a:r>
            <a:br>
              <a:rPr lang="en-GB"/>
            </a:br>
            <a:r>
              <a:rPr lang="en-GB"/>
              <a:t>What factors predict happiness?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44AAF5-9C27-CA40-81BD-A4A786B69EC4}"/>
              </a:ext>
            </a:extLst>
          </p:cNvPr>
          <p:cNvSpPr/>
          <p:nvPr/>
        </p:nvSpPr>
        <p:spPr>
          <a:xfrm>
            <a:off x="592555" y="1322048"/>
            <a:ext cx="4266563" cy="261029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Does hamster ownership, marital status, and number of hours free time an individual has predict response to the following survey question:</a:t>
            </a:r>
          </a:p>
          <a:p>
            <a:pPr algn="ctr"/>
            <a:endParaRPr lang="en-GB"/>
          </a:p>
          <a:p>
            <a:pPr algn="ctr"/>
            <a:r>
              <a:rPr lang="en-GB"/>
              <a:t>I am happy: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Neither agree nor disagree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Disagree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18E16D9-A3B2-6B42-8438-ADAFF891B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8" y="4065896"/>
            <a:ext cx="8425184" cy="912935"/>
          </a:xfrm>
        </p:spPr>
        <p:txBody>
          <a:bodyPr/>
          <a:lstStyle/>
          <a:p>
            <a:r>
              <a:rPr lang="en-GB"/>
              <a:t>Predictors: Hamster ownership (yes/no), marital status (single, cohabiting, married, divorced), and hours free time (continuous)</a:t>
            </a:r>
          </a:p>
          <a:p>
            <a:r>
              <a:rPr lang="en-GB"/>
              <a:t>Outcome: Happy (Agree/Neither agree nor disagree/Disagree)</a:t>
            </a:r>
          </a:p>
        </p:txBody>
      </p:sp>
      <p:pic>
        <p:nvPicPr>
          <p:cNvPr id="6" name="Picture 2" descr="How much free time do we really have? - BBC Reel">
            <a:extLst>
              <a:ext uri="{FF2B5EF4-FFF2-40B4-BE49-F238E27FC236}">
                <a16:creationId xmlns:a16="http://schemas.microsoft.com/office/drawing/2014/main" id="{6C7B076A-73D7-BE46-AEB1-2034136B9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190" y="2605503"/>
            <a:ext cx="1732193" cy="97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No Discrimination Based on Marital Status | The National Family Law Policy  Center">
            <a:extLst>
              <a:ext uri="{FF2B5EF4-FFF2-40B4-BE49-F238E27FC236}">
                <a16:creationId xmlns:a16="http://schemas.microsoft.com/office/drawing/2014/main" id="{1079DE60-C529-2743-BDFA-489791DB8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r="18560" b="19400"/>
          <a:stretch/>
        </p:blipFill>
        <p:spPr bwMode="auto">
          <a:xfrm>
            <a:off x="7088279" y="1475827"/>
            <a:ext cx="1732193" cy="93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0303D71D-BC11-894B-AFE0-CB3360C5C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4" r="27586"/>
          <a:stretch/>
        </p:blipFill>
        <p:spPr bwMode="auto">
          <a:xfrm>
            <a:off x="5220072" y="1409164"/>
            <a:ext cx="1732193" cy="217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68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CE75-7FB9-5644-88CE-80FF6EB1B0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1. Prepare dataset:</a:t>
            </a:r>
            <a:br>
              <a:rPr lang="en-GB"/>
            </a:br>
            <a:r>
              <a:rPr lang="en-GB"/>
              <a:t>Variable types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E4D7D-C1E3-E74C-B77F-28FBAD7BA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Outcome: ordered factor</a:t>
            </a:r>
          </a:p>
          <a:p>
            <a:pPr marL="342900" lvl="1" indent="0">
              <a:buNone/>
            </a:pPr>
            <a:endParaRPr lang="en-GB"/>
          </a:p>
          <a:p>
            <a:r>
              <a:rPr lang="en-GB"/>
              <a:t>Predictors:</a:t>
            </a:r>
          </a:p>
          <a:p>
            <a:pPr lvl="1"/>
            <a:r>
              <a:rPr lang="en-GB"/>
              <a:t>Categorical: factors with first level as the reference category:</a:t>
            </a:r>
          </a:p>
          <a:p>
            <a:pPr lvl="2"/>
            <a:r>
              <a:rPr lang="en-GB"/>
              <a:t>Hamster ownership = no</a:t>
            </a:r>
          </a:p>
          <a:p>
            <a:pPr lvl="2"/>
            <a:r>
              <a:rPr lang="en-GB"/>
              <a:t>Marital status = single</a:t>
            </a:r>
          </a:p>
          <a:p>
            <a:pPr lvl="1"/>
            <a:r>
              <a:rPr lang="en-GB"/>
              <a:t>Continuous: numeric/integer variable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BA690E1-3714-0544-A7D6-D9354BF8B82D}"/>
              </a:ext>
            </a:extLst>
          </p:cNvPr>
          <p:cNvSpPr/>
          <p:nvPr/>
        </p:nvSpPr>
        <p:spPr>
          <a:xfrm>
            <a:off x="6317485" y="3363838"/>
            <a:ext cx="2448272" cy="106681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Check using the “str” function and adjust variables as required</a:t>
            </a:r>
          </a:p>
        </p:txBody>
      </p:sp>
    </p:spTree>
    <p:extLst>
      <p:ext uri="{BB962C8B-B14F-4D97-AF65-F5344CB8AC3E}">
        <p14:creationId xmlns:p14="http://schemas.microsoft.com/office/powerpoint/2010/main" val="229560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CE75-7FB9-5644-88CE-80FF6EB1B0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1. Prepare dataset: </a:t>
            </a:r>
            <a:br>
              <a:rPr lang="en-GB"/>
            </a:br>
            <a:r>
              <a:rPr lang="en-GB"/>
              <a:t>Changing variable types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E4D7D-C1E3-E74C-B77F-28FBAD7BA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Outcome: needs to be an ordered factor</a:t>
            </a:r>
          </a:p>
          <a:p>
            <a:pPr lvl="1"/>
            <a:endParaRPr lang="en-GB"/>
          </a:p>
          <a:p>
            <a:pPr lvl="1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2F31C0-4AAB-FC49-8B62-4DA8C28656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390"/>
          <a:stretch/>
        </p:blipFill>
        <p:spPr>
          <a:xfrm>
            <a:off x="611560" y="2003981"/>
            <a:ext cx="8309252" cy="27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7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25292</TotalTime>
  <Words>1732</Words>
  <Application>Microsoft Macintosh PowerPoint</Application>
  <PresentationFormat>On-screen Show (16:9)</PresentationFormat>
  <Paragraphs>219</Paragraphs>
  <Slides>40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Office Theme</vt:lpstr>
      <vt:lpstr>Slide 2: Text Only</vt:lpstr>
      <vt:lpstr>Part 3</vt:lpstr>
      <vt:lpstr>Ordinal outcome</vt:lpstr>
      <vt:lpstr>Ordinal logistic regression</vt:lpstr>
      <vt:lpstr>Assumptions  </vt:lpstr>
      <vt:lpstr>The proportional odds model</vt:lpstr>
      <vt:lpstr>The proportional odds assumption</vt:lpstr>
      <vt:lpstr>Example What factors predict happiness?</vt:lpstr>
      <vt:lpstr>1. Prepare dataset: Variable types </vt:lpstr>
      <vt:lpstr>1. Prepare dataset:  Changing variable types</vt:lpstr>
      <vt:lpstr>1. Prepare dataset:  Check the structure</vt:lpstr>
      <vt:lpstr>2. Explore the data and check for separation Categorical variables: use ‘table’</vt:lpstr>
      <vt:lpstr>3. Running the model Code to run the model</vt:lpstr>
      <vt:lpstr>3. Running the model Model output</vt:lpstr>
      <vt:lpstr>4. Evaluating the model Comparing to the intercept-only model</vt:lpstr>
      <vt:lpstr>4. Evaluating the model Comparing to the intercept-only model</vt:lpstr>
      <vt:lpstr>4. Evaluating the model Comparing to the intercept-only model</vt:lpstr>
      <vt:lpstr>4. Evaluating the model Comparing to the intercept-only model</vt:lpstr>
      <vt:lpstr>4. Pseudo R2s </vt:lpstr>
      <vt:lpstr>5. Interpreting the individual predictors The intercepts</vt:lpstr>
      <vt:lpstr>5. Interpreting the individual predictors The intercepts</vt:lpstr>
      <vt:lpstr>5. Interpreting the individual predictors The intercepts</vt:lpstr>
      <vt:lpstr>5. Interpreting the individual predictors The intercepts</vt:lpstr>
      <vt:lpstr>5. Interpreting the individual predictors The predictors</vt:lpstr>
      <vt:lpstr>5. Interpreting the individual predictors The predictors</vt:lpstr>
      <vt:lpstr>5. Interpreting the individual predictors The predictors: Hamster</vt:lpstr>
      <vt:lpstr>5. Interpreting the individual predictors The predictors: Hours_free_time</vt:lpstr>
      <vt:lpstr>5. Interpreting the individual predictors The predictors: marital_statusCohabiting</vt:lpstr>
      <vt:lpstr>5. Evaluating individual predictors Exponentiated values</vt:lpstr>
      <vt:lpstr>5. Evaluating individual predictors Exponentiated values</vt:lpstr>
      <vt:lpstr>5. Odds ratio confidence intervals</vt:lpstr>
      <vt:lpstr>5. P-values</vt:lpstr>
      <vt:lpstr>5. P-values</vt:lpstr>
      <vt:lpstr>P-values</vt:lpstr>
      <vt:lpstr>6. Predicted probabilities</vt:lpstr>
      <vt:lpstr>6. Predicted probabilities</vt:lpstr>
      <vt:lpstr>6. Predicted probabilities</vt:lpstr>
      <vt:lpstr>Checking assumptions</vt:lpstr>
      <vt:lpstr>7. Proportional odds assumption Very important!!!</vt:lpstr>
      <vt:lpstr>7. Proportional odds assumption Very important!!!</vt:lpstr>
      <vt:lpstr>Thank you for listening!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1362</cp:revision>
  <cp:lastPrinted>2021-11-16T20:13:28Z</cp:lastPrinted>
  <dcterms:created xsi:type="dcterms:W3CDTF">2011-10-31T13:04:17Z</dcterms:created>
  <dcterms:modified xsi:type="dcterms:W3CDTF">2023-02-22T15:00:13Z</dcterms:modified>
</cp:coreProperties>
</file>