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1305" r:id="rId3"/>
    <p:sldId id="1328" r:id="rId4"/>
    <p:sldId id="1329" r:id="rId5"/>
    <p:sldId id="1407" r:id="rId6"/>
    <p:sldId id="1330" r:id="rId7"/>
    <p:sldId id="1332" r:id="rId8"/>
    <p:sldId id="1333" r:id="rId9"/>
    <p:sldId id="1334" r:id="rId10"/>
    <p:sldId id="1335" r:id="rId11"/>
    <p:sldId id="1336" r:id="rId12"/>
    <p:sldId id="1337" r:id="rId13"/>
    <p:sldId id="1338" r:id="rId14"/>
    <p:sldId id="1340" r:id="rId15"/>
    <p:sldId id="1341" r:id="rId16"/>
    <p:sldId id="1339" r:id="rId17"/>
    <p:sldId id="1342" r:id="rId18"/>
    <p:sldId id="1343" r:id="rId19"/>
    <p:sldId id="1344" r:id="rId20"/>
    <p:sldId id="1346" r:id="rId21"/>
    <p:sldId id="1347" r:id="rId22"/>
    <p:sldId id="1348" r:id="rId23"/>
    <p:sldId id="1323" r:id="rId24"/>
    <p:sldId id="1349" r:id="rId25"/>
    <p:sldId id="1350" r:id="rId26"/>
    <p:sldId id="1351" r:id="rId27"/>
    <p:sldId id="1352" r:id="rId28"/>
    <p:sldId id="1353" r:id="rId2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52" autoAdjust="0"/>
    <p:restoredTop sz="87992" autoAdjust="0"/>
  </p:normalViewPr>
  <p:slideViewPr>
    <p:cSldViewPr>
      <p:cViewPr varScale="1">
        <p:scale>
          <a:sx n="135" d="100"/>
          <a:sy n="135" d="100"/>
        </p:scale>
        <p:origin x="192" y="224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22/02/2023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9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287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9" r:id="rId3"/>
    <p:sldLayoutId id="214748374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E1F298-7C52-4C47-BF0B-786C6E9EEF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851670"/>
            <a:ext cx="8208912" cy="757907"/>
          </a:xfrm>
        </p:spPr>
        <p:txBody>
          <a:bodyPr/>
          <a:lstStyle/>
          <a:p>
            <a:r>
              <a:rPr lang="en-GB" dirty="0"/>
              <a:t>Part 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CBAD8C-2E74-2D4B-8837-2FD759FE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2823777"/>
            <a:ext cx="8208912" cy="540060"/>
          </a:xfrm>
        </p:spPr>
        <p:txBody>
          <a:bodyPr/>
          <a:lstStyle/>
          <a:p>
            <a:r>
              <a:rPr lang="en-GB" sz="2000" dirty="0"/>
              <a:t>Multiple binary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625691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intercept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1043608" y="2355726"/>
            <a:ext cx="3384622" cy="129614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53FB8A7-9506-764E-A137-767D6F145F59}"/>
              </a:ext>
            </a:extLst>
          </p:cNvPr>
          <p:cNvCxnSpPr>
            <a:cxnSpLocks/>
          </p:cNvCxnSpPr>
          <p:nvPr/>
        </p:nvCxnSpPr>
        <p:spPr>
          <a:xfrm flipH="1" flipV="1">
            <a:off x="2735919" y="2571750"/>
            <a:ext cx="2124113" cy="59522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8847A35-B6EA-104B-8AEF-070A423553EF}"/>
              </a:ext>
            </a:extLst>
          </p:cNvPr>
          <p:cNvSpPr/>
          <p:nvPr/>
        </p:nvSpPr>
        <p:spPr>
          <a:xfrm>
            <a:off x="4618633" y="1989853"/>
            <a:ext cx="3168352" cy="202789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>
                <a:solidFill>
                  <a:schemeClr val="accent2"/>
                </a:solidFill>
              </a:rPr>
              <a:t>The log odds that happiness = yes, when: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Hamster = 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Marital status = Single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2"/>
                </a:solidFill>
              </a:rPr>
              <a:t>Hours_free_time</a:t>
            </a:r>
            <a:r>
              <a:rPr lang="en-GB" sz="1600" dirty="0">
                <a:solidFill>
                  <a:schemeClr val="accent2"/>
                </a:solidFill>
              </a:rPr>
              <a:t> = 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28659B-1753-774F-9204-48ECC4AF411D}"/>
              </a:ext>
            </a:extLst>
          </p:cNvPr>
          <p:cNvSpPr/>
          <p:nvPr/>
        </p:nvSpPr>
        <p:spPr>
          <a:xfrm>
            <a:off x="2195736" y="2472738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hamster variable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E06A77-E260-8D41-9D6F-559E3596C4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Interpretation of log odds is slightly different when you have 2+ predictors</a:t>
            </a:r>
          </a:p>
          <a:p>
            <a:endParaRPr lang="en-GB" dirty="0"/>
          </a:p>
          <a:p>
            <a:r>
              <a:rPr lang="en-GB" dirty="0"/>
              <a:t>Change in log odds when holding other variables constant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1151742" y="2869362"/>
            <a:ext cx="3384622" cy="129614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53FB8A7-9506-764E-A137-767D6F145F59}"/>
              </a:ext>
            </a:extLst>
          </p:cNvPr>
          <p:cNvCxnSpPr>
            <a:cxnSpLocks/>
          </p:cNvCxnSpPr>
          <p:nvPr/>
        </p:nvCxnSpPr>
        <p:spPr>
          <a:xfrm flipH="1" flipV="1">
            <a:off x="2825989" y="3219822"/>
            <a:ext cx="2124113" cy="59522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8847A35-B6EA-104B-8AEF-070A423553EF}"/>
              </a:ext>
            </a:extLst>
          </p:cNvPr>
          <p:cNvSpPr/>
          <p:nvPr/>
        </p:nvSpPr>
        <p:spPr>
          <a:xfrm>
            <a:off x="4716016" y="3219822"/>
            <a:ext cx="3168352" cy="13739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happy = yes when moving from </a:t>
            </a:r>
            <a:r>
              <a:rPr lang="en-GB" sz="1600" dirty="0" err="1">
                <a:solidFill>
                  <a:schemeClr val="accent2"/>
                </a:solidFill>
              </a:rPr>
              <a:t>HamsterNo</a:t>
            </a:r>
            <a:r>
              <a:rPr lang="en-GB" sz="1600" dirty="0">
                <a:solidFill>
                  <a:schemeClr val="accent2"/>
                </a:solidFill>
              </a:rPr>
              <a:t> to </a:t>
            </a:r>
            <a:r>
              <a:rPr lang="en-GB" sz="1600" dirty="0" err="1">
                <a:solidFill>
                  <a:schemeClr val="accent2"/>
                </a:solidFill>
              </a:rPr>
              <a:t>HamsterYes</a:t>
            </a:r>
            <a:r>
              <a:rPr lang="en-GB" sz="1600" dirty="0">
                <a:solidFill>
                  <a:schemeClr val="accent2"/>
                </a:solidFill>
              </a:rPr>
              <a:t> when holding other variables constant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37E52E-C114-214A-88DF-12C37241A158}"/>
              </a:ext>
            </a:extLst>
          </p:cNvPr>
          <p:cNvSpPr/>
          <p:nvPr/>
        </p:nvSpPr>
        <p:spPr>
          <a:xfrm>
            <a:off x="2339751" y="3085386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55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marital status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1079734" y="2715167"/>
            <a:ext cx="3384622" cy="129614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53FB8A7-9506-764E-A137-767D6F145F59}"/>
              </a:ext>
            </a:extLst>
          </p:cNvPr>
          <p:cNvCxnSpPr>
            <a:cxnSpLocks/>
          </p:cNvCxnSpPr>
          <p:nvPr/>
        </p:nvCxnSpPr>
        <p:spPr>
          <a:xfrm flipH="1">
            <a:off x="2772046" y="2607264"/>
            <a:ext cx="1871962" cy="5501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8847A35-B6EA-104B-8AEF-070A423553EF}"/>
              </a:ext>
            </a:extLst>
          </p:cNvPr>
          <p:cNvSpPr/>
          <p:nvPr/>
        </p:nvSpPr>
        <p:spPr>
          <a:xfrm>
            <a:off x="4644008" y="2211710"/>
            <a:ext cx="3672408" cy="13739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happy = yes when moving from </a:t>
            </a:r>
            <a:r>
              <a:rPr lang="en-GB" sz="1600" dirty="0" err="1">
                <a:solidFill>
                  <a:schemeClr val="accent2"/>
                </a:solidFill>
              </a:rPr>
              <a:t>marital_statusSingle</a:t>
            </a:r>
            <a:r>
              <a:rPr lang="en-GB" sz="1600" dirty="0">
                <a:solidFill>
                  <a:schemeClr val="accent2"/>
                </a:solidFill>
              </a:rPr>
              <a:t> to </a:t>
            </a:r>
            <a:r>
              <a:rPr lang="en-GB" sz="1600" dirty="0" err="1">
                <a:solidFill>
                  <a:schemeClr val="accent2"/>
                </a:solidFill>
              </a:rPr>
              <a:t>marital_statusCohabiting</a:t>
            </a:r>
            <a:r>
              <a:rPr lang="en-GB" sz="1600" dirty="0">
                <a:solidFill>
                  <a:schemeClr val="accent2"/>
                </a:solidFill>
              </a:rPr>
              <a:t> when holding other variables constant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1AF576-6182-B24C-B413-00C2FFEBCB57}"/>
              </a:ext>
            </a:extLst>
          </p:cNvPr>
          <p:cNvSpPr/>
          <p:nvPr/>
        </p:nvSpPr>
        <p:spPr>
          <a:xfrm>
            <a:off x="2267743" y="3048203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07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marital status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1016513" y="1851669"/>
            <a:ext cx="3384622" cy="129614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8075C87-219E-B04D-924B-B754C1E45B7A}"/>
              </a:ext>
            </a:extLst>
          </p:cNvPr>
          <p:cNvSpPr/>
          <p:nvPr/>
        </p:nvSpPr>
        <p:spPr>
          <a:xfrm>
            <a:off x="4860032" y="2787774"/>
            <a:ext cx="3744416" cy="14847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happy = yes when moving from </a:t>
            </a:r>
            <a:r>
              <a:rPr lang="en-GB" sz="1600" dirty="0" err="1">
                <a:solidFill>
                  <a:schemeClr val="accent2"/>
                </a:solidFill>
              </a:rPr>
              <a:t>marital_statusSingle</a:t>
            </a:r>
            <a:r>
              <a:rPr lang="en-GB" sz="1600" dirty="0">
                <a:solidFill>
                  <a:schemeClr val="accent2"/>
                </a:solidFill>
              </a:rPr>
              <a:t> to </a:t>
            </a:r>
            <a:r>
              <a:rPr lang="en-GB" sz="1600" dirty="0" err="1">
                <a:solidFill>
                  <a:schemeClr val="accent2"/>
                </a:solidFill>
              </a:rPr>
              <a:t>marital_statusMarried</a:t>
            </a:r>
            <a:r>
              <a:rPr lang="en-GB" sz="1600" dirty="0">
                <a:solidFill>
                  <a:schemeClr val="accent2"/>
                </a:solidFill>
              </a:rPr>
              <a:t>, when holding other variables constant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4A23A9D-FC96-8E4D-9CC4-09FC99C0FD3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2685318" y="2401419"/>
            <a:ext cx="2174714" cy="112873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021AF576-6182-B24C-B413-00C2FFEBCB57}"/>
              </a:ext>
            </a:extLst>
          </p:cNvPr>
          <p:cNvSpPr/>
          <p:nvPr/>
        </p:nvSpPr>
        <p:spPr>
          <a:xfrm>
            <a:off x="2204522" y="2328721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6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marital status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827584" y="2014046"/>
            <a:ext cx="3384622" cy="129614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00B33E-BE6E-154D-8B9A-187920615F95}"/>
              </a:ext>
            </a:extLst>
          </p:cNvPr>
          <p:cNvCxnSpPr>
            <a:cxnSpLocks/>
          </p:cNvCxnSpPr>
          <p:nvPr/>
        </p:nvCxnSpPr>
        <p:spPr>
          <a:xfrm flipH="1" flipV="1">
            <a:off x="2496388" y="2708908"/>
            <a:ext cx="1859588" cy="31325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FB95DE3-B64B-FE42-ABBE-3DE24C87CD8C}"/>
              </a:ext>
            </a:extLst>
          </p:cNvPr>
          <p:cNvSpPr/>
          <p:nvPr/>
        </p:nvSpPr>
        <p:spPr>
          <a:xfrm>
            <a:off x="4355976" y="2715766"/>
            <a:ext cx="4248474" cy="11888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happy = yes when moving from </a:t>
            </a:r>
            <a:r>
              <a:rPr lang="en-GB" sz="1600" dirty="0" err="1">
                <a:solidFill>
                  <a:schemeClr val="accent2"/>
                </a:solidFill>
              </a:rPr>
              <a:t>marital_statusSingle</a:t>
            </a:r>
            <a:r>
              <a:rPr lang="en-GB" sz="1600" dirty="0">
                <a:solidFill>
                  <a:schemeClr val="accent2"/>
                </a:solidFill>
              </a:rPr>
              <a:t> to </a:t>
            </a:r>
            <a:r>
              <a:rPr lang="en-GB" sz="1600" dirty="0" err="1">
                <a:solidFill>
                  <a:schemeClr val="accent2"/>
                </a:solidFill>
              </a:rPr>
              <a:t>marital_statusDivorced</a:t>
            </a:r>
            <a:r>
              <a:rPr lang="en-GB" sz="1600" dirty="0">
                <a:solidFill>
                  <a:schemeClr val="accent2"/>
                </a:solidFill>
              </a:rPr>
              <a:t>, when holding other variables constant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1AF576-6182-B24C-B413-00C2FFEBCB57}"/>
              </a:ext>
            </a:extLst>
          </p:cNvPr>
          <p:cNvSpPr/>
          <p:nvPr/>
        </p:nvSpPr>
        <p:spPr>
          <a:xfrm>
            <a:off x="2015593" y="2590110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29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hours free time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1ED9B-75B0-8749-BE99-E57C43E712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305" r="42377" b="20888"/>
          <a:stretch/>
        </p:blipFill>
        <p:spPr>
          <a:xfrm>
            <a:off x="1187378" y="2067694"/>
            <a:ext cx="3384622" cy="129614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00B33E-BE6E-154D-8B9A-187920615F95}"/>
              </a:ext>
            </a:extLst>
          </p:cNvPr>
          <p:cNvCxnSpPr>
            <a:cxnSpLocks/>
            <a:endCxn id="16" idx="3"/>
          </p:cNvCxnSpPr>
          <p:nvPr/>
        </p:nvCxnSpPr>
        <p:spPr>
          <a:xfrm flipH="1" flipV="1">
            <a:off x="2915570" y="2873284"/>
            <a:ext cx="1251110" cy="7883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FB95DE3-B64B-FE42-ABBE-3DE24C87CD8C}"/>
              </a:ext>
            </a:extLst>
          </p:cNvPr>
          <p:cNvSpPr/>
          <p:nvPr/>
        </p:nvSpPr>
        <p:spPr>
          <a:xfrm>
            <a:off x="4166678" y="3161567"/>
            <a:ext cx="4077730" cy="10761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the log odds of happy = yes with a one unit increase in </a:t>
            </a:r>
            <a:r>
              <a:rPr lang="en-GB" sz="1600" dirty="0" err="1">
                <a:solidFill>
                  <a:schemeClr val="accent2"/>
                </a:solidFill>
              </a:rPr>
              <a:t>hours_free_time</a:t>
            </a:r>
            <a:r>
              <a:rPr lang="en-GB" sz="1600" dirty="0">
                <a:solidFill>
                  <a:schemeClr val="accent2"/>
                </a:solidFill>
              </a:rPr>
              <a:t>, when holding other variables constant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86E52-EF8D-7445-9212-CFA32790088E}"/>
              </a:ext>
            </a:extLst>
          </p:cNvPr>
          <p:cNvSpPr/>
          <p:nvPr/>
        </p:nvSpPr>
        <p:spPr>
          <a:xfrm>
            <a:off x="2375387" y="2787774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03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Exponentiated values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A2B275-9E04-3841-A722-D49D72CAD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19622"/>
            <a:ext cx="5207000" cy="533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FE0742-7604-4A4D-AA15-6B86E4ABEE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4" r="5901"/>
          <a:stretch/>
        </p:blipFill>
        <p:spPr>
          <a:xfrm>
            <a:off x="827584" y="2931790"/>
            <a:ext cx="7254552" cy="7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12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Exponentiated values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E0742-7604-4A4D-AA15-6B86E4ABEE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4" r="5901"/>
          <a:stretch/>
        </p:blipFill>
        <p:spPr>
          <a:xfrm>
            <a:off x="827584" y="1419622"/>
            <a:ext cx="7254552" cy="799411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22A57BE-3D8A-E647-BDBE-F142D7CE96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2363049"/>
            <a:ext cx="8425184" cy="3564731"/>
          </a:xfrm>
        </p:spPr>
        <p:txBody>
          <a:bodyPr/>
          <a:lstStyle/>
          <a:p>
            <a:r>
              <a:rPr lang="en-GB" sz="1400" dirty="0"/>
              <a:t>Intercept: odds that happy = 1, when hamster = no, marital status = single, hours free time = 0</a:t>
            </a:r>
          </a:p>
          <a:p>
            <a:endParaRPr lang="en-GB" sz="1400" dirty="0"/>
          </a:p>
          <a:p>
            <a:r>
              <a:rPr lang="en-GB" sz="1400" dirty="0" err="1"/>
              <a:t>HamsterYes</a:t>
            </a:r>
            <a:r>
              <a:rPr lang="en-GB" sz="1400" dirty="0"/>
              <a:t>: Odds ratio: the change in odds when going from </a:t>
            </a:r>
            <a:r>
              <a:rPr lang="en-GB" sz="1400" dirty="0" err="1"/>
              <a:t>HamsterNo</a:t>
            </a:r>
            <a:r>
              <a:rPr lang="en-GB" sz="1400" dirty="0"/>
              <a:t> to </a:t>
            </a:r>
            <a:r>
              <a:rPr lang="en-GB" sz="1400" dirty="0" err="1"/>
              <a:t>HamsterYes</a:t>
            </a:r>
            <a:r>
              <a:rPr lang="en-GB" sz="1400" dirty="0"/>
              <a:t>, when holding other variables constant</a:t>
            </a:r>
          </a:p>
          <a:p>
            <a:endParaRPr lang="en-GB" sz="1400" dirty="0"/>
          </a:p>
          <a:p>
            <a:r>
              <a:rPr lang="en-GB" sz="1400" dirty="0" err="1"/>
              <a:t>marital_statusCohabiting</a:t>
            </a:r>
            <a:r>
              <a:rPr lang="en-GB" sz="1400" dirty="0"/>
              <a:t>: Odds ratio: the change in odds when going from </a:t>
            </a:r>
            <a:r>
              <a:rPr lang="en-GB" sz="1400" dirty="0" err="1"/>
              <a:t>marital_statusSingle</a:t>
            </a:r>
            <a:r>
              <a:rPr lang="en-GB" sz="1400" dirty="0"/>
              <a:t> to </a:t>
            </a:r>
            <a:r>
              <a:rPr lang="en-GB" sz="1400" dirty="0" err="1"/>
              <a:t>marital_statusCohabiting</a:t>
            </a:r>
            <a:r>
              <a:rPr lang="en-GB" sz="1400" dirty="0"/>
              <a:t>, when holding other variables constant</a:t>
            </a:r>
          </a:p>
          <a:p>
            <a:endParaRPr lang="en-GB" sz="1400" dirty="0"/>
          </a:p>
          <a:p>
            <a:r>
              <a:rPr lang="en-GB" sz="1400" dirty="0" err="1"/>
              <a:t>marital_statusMarried</a:t>
            </a:r>
            <a:r>
              <a:rPr lang="en-GB" sz="1400" dirty="0"/>
              <a:t>: Odds ratio: the change in odds when going from </a:t>
            </a:r>
            <a:r>
              <a:rPr lang="en-GB" sz="1400" dirty="0" err="1"/>
              <a:t>marital_statusSingle</a:t>
            </a:r>
            <a:r>
              <a:rPr lang="en-GB" sz="1400" dirty="0"/>
              <a:t> to marital_ </a:t>
            </a:r>
            <a:r>
              <a:rPr lang="en-GB" sz="1400" dirty="0" err="1"/>
              <a:t>statusMarried</a:t>
            </a:r>
            <a:r>
              <a:rPr lang="en-GB" sz="1400" dirty="0"/>
              <a:t>, when holding other variables constant 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6181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E60D-1B33-544E-B677-627901F8A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Exponentiated values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E0742-7604-4A4D-AA15-6B86E4ABEE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4" r="5901"/>
          <a:stretch/>
        </p:blipFill>
        <p:spPr>
          <a:xfrm>
            <a:off x="827584" y="1419622"/>
            <a:ext cx="7254552" cy="799411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22A57BE-3D8A-E647-BDBE-F142D7CE96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2363049"/>
            <a:ext cx="8425184" cy="1648861"/>
          </a:xfrm>
        </p:spPr>
        <p:txBody>
          <a:bodyPr/>
          <a:lstStyle/>
          <a:p>
            <a:r>
              <a:rPr lang="en-GB" sz="1400" dirty="0" err="1"/>
              <a:t>marital_statusDivorced</a:t>
            </a:r>
            <a:r>
              <a:rPr lang="en-GB" sz="1400" dirty="0"/>
              <a:t>: Odds ratio: the change in odds when going from </a:t>
            </a:r>
            <a:r>
              <a:rPr lang="en-GB" sz="1400" dirty="0" err="1"/>
              <a:t>marital_statusSingle</a:t>
            </a:r>
            <a:r>
              <a:rPr lang="en-GB" sz="1400" dirty="0"/>
              <a:t> to </a:t>
            </a:r>
            <a:r>
              <a:rPr lang="en-GB" sz="1400" dirty="0" err="1"/>
              <a:t>marital_statusDivorced</a:t>
            </a:r>
            <a:r>
              <a:rPr lang="en-GB" sz="1400" dirty="0"/>
              <a:t>, when holding other variables constant</a:t>
            </a:r>
          </a:p>
          <a:p>
            <a:endParaRPr lang="en-GB" sz="1400" dirty="0"/>
          </a:p>
          <a:p>
            <a:r>
              <a:rPr lang="en-GB" sz="1400" dirty="0" err="1"/>
              <a:t>Hours_free_time</a:t>
            </a:r>
            <a:r>
              <a:rPr lang="en-GB" sz="1400" dirty="0"/>
              <a:t>: Odds ratio: the change in odds with a one unit change in the predictor, when holding other variables constant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64202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Odds ratio confidence intervals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99DD9-FC24-EC4F-B760-92B02CA54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532" y="1357833"/>
            <a:ext cx="5854700" cy="533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50ED35-6230-114E-AE9A-04B52C45E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540336"/>
            <a:ext cx="47371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DA03-E70D-1D48-9798-A57DFA520F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</a:t>
            </a:r>
            <a:br>
              <a:rPr lang="en-GB" dirty="0"/>
            </a:br>
            <a:r>
              <a:rPr lang="en-GB" dirty="0"/>
              <a:t>What factors predict happiness?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44AAF5-9C27-CA40-81BD-A4A786B69EC4}"/>
              </a:ext>
            </a:extLst>
          </p:cNvPr>
          <p:cNvSpPr/>
          <p:nvPr/>
        </p:nvSpPr>
        <p:spPr>
          <a:xfrm>
            <a:off x="827584" y="1329612"/>
            <a:ext cx="3960440" cy="24122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hamster ownership, marital status, and number of hours free time an individual has predict response to the following survey question: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Are you happy?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18E16D9-A3B2-6B42-8438-ADAFF891B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408" y="3795886"/>
            <a:ext cx="8425184" cy="912935"/>
          </a:xfrm>
        </p:spPr>
        <p:txBody>
          <a:bodyPr/>
          <a:lstStyle/>
          <a:p>
            <a:r>
              <a:rPr lang="en-GB" dirty="0"/>
              <a:t>Predictors: Hamster ownership (yes/no), marital status (single, cohabiting, married, divorced), and hours free time (continuous)</a:t>
            </a:r>
          </a:p>
          <a:p>
            <a:endParaRPr lang="en-GB" dirty="0"/>
          </a:p>
          <a:p>
            <a:r>
              <a:rPr lang="en-GB" dirty="0"/>
              <a:t>Outcome: Happiness (Yes/No)</a:t>
            </a:r>
          </a:p>
        </p:txBody>
      </p:sp>
      <p:pic>
        <p:nvPicPr>
          <p:cNvPr id="6" name="Picture 2" descr="How much free time do we really have? - BBC Reel">
            <a:extLst>
              <a:ext uri="{FF2B5EF4-FFF2-40B4-BE49-F238E27FC236}">
                <a16:creationId xmlns:a16="http://schemas.microsoft.com/office/drawing/2014/main" id="{6C7B076A-73D7-BE46-AEB1-2034136B9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190" y="2605503"/>
            <a:ext cx="1732193" cy="97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No Discrimination Based on Marital Status | The National Family Law Policy  Center">
            <a:extLst>
              <a:ext uri="{FF2B5EF4-FFF2-40B4-BE49-F238E27FC236}">
                <a16:creationId xmlns:a16="http://schemas.microsoft.com/office/drawing/2014/main" id="{1079DE60-C529-2743-BDFA-489791DB8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" r="18560" b="19400"/>
          <a:stretch/>
        </p:blipFill>
        <p:spPr bwMode="auto">
          <a:xfrm>
            <a:off x="7088279" y="1475827"/>
            <a:ext cx="1732193" cy="93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Hamster Companionship | Bonding &amp;amp;amp; Handling | Burgess Pet Care">
            <a:extLst>
              <a:ext uri="{FF2B5EF4-FFF2-40B4-BE49-F238E27FC236}">
                <a16:creationId xmlns:a16="http://schemas.microsoft.com/office/drawing/2014/main" id="{0303D71D-BC11-894B-AFE0-CB3360C5C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4" r="27586"/>
          <a:stretch/>
        </p:blipFill>
        <p:spPr bwMode="auto">
          <a:xfrm>
            <a:off x="5220072" y="1409164"/>
            <a:ext cx="1732193" cy="2170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98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P-values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7F257E-1150-C84A-A3FB-5E4762B47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83509"/>
            <a:ext cx="5873717" cy="352152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C0A9B6-3A39-FC47-9299-87F759CE1D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99992" y="2145338"/>
            <a:ext cx="4320482" cy="2844425"/>
          </a:xfrm>
        </p:spPr>
        <p:txBody>
          <a:bodyPr/>
          <a:lstStyle/>
          <a:p>
            <a:pPr algn="ctr"/>
            <a:endParaRPr lang="en-GB" dirty="0"/>
          </a:p>
          <a:p>
            <a:pPr algn="ctr"/>
            <a:r>
              <a:rPr lang="en-GB" i="1" dirty="0"/>
              <a:t>p</a:t>
            </a:r>
            <a:r>
              <a:rPr lang="en-GB" dirty="0"/>
              <a:t> for </a:t>
            </a:r>
            <a:r>
              <a:rPr lang="en-GB" dirty="0" err="1"/>
              <a:t>Marital_statusMarried</a:t>
            </a:r>
            <a:r>
              <a:rPr lang="en-GB" dirty="0"/>
              <a:t> = 0.037</a:t>
            </a:r>
          </a:p>
          <a:p>
            <a:pPr algn="ctr"/>
            <a:endParaRPr lang="en-GB" dirty="0"/>
          </a:p>
          <a:p>
            <a:pPr algn="ctr"/>
            <a:r>
              <a:rPr lang="en-GB" i="1" dirty="0"/>
              <a:t>p </a:t>
            </a:r>
            <a:r>
              <a:rPr lang="en-GB" dirty="0"/>
              <a:t>for </a:t>
            </a:r>
            <a:r>
              <a:rPr lang="en-GB" dirty="0" err="1"/>
              <a:t>Hours_free_time</a:t>
            </a:r>
            <a:r>
              <a:rPr lang="en-GB" dirty="0"/>
              <a:t> = .006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B74BF7-E258-F142-BA34-0290E3C4F8D8}"/>
              </a:ext>
            </a:extLst>
          </p:cNvPr>
          <p:cNvSpPr/>
          <p:nvPr/>
        </p:nvSpPr>
        <p:spPr>
          <a:xfrm>
            <a:off x="3167721" y="3336834"/>
            <a:ext cx="540183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59A5A9-3943-544A-9871-5558B6F8006C}"/>
              </a:ext>
            </a:extLst>
          </p:cNvPr>
          <p:cNvSpPr/>
          <p:nvPr/>
        </p:nvSpPr>
        <p:spPr>
          <a:xfrm>
            <a:off x="3131840" y="3579862"/>
            <a:ext cx="720081" cy="17102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6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6E40-515C-2B42-A3C4-674BF63493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6. Predicted probabilities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C0A9B6-3A39-FC47-9299-87F759CE1D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1977" y="1645226"/>
            <a:ext cx="2084824" cy="284442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A lot of variability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Model states there is a probability of 0.63 participant 1 will be happy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Value produced for every case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3E6A24-9459-EF46-8C96-333FE0589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836" y="1402888"/>
            <a:ext cx="6557828" cy="33291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9A3CF6-AC20-9548-9022-0725FC47C674}"/>
              </a:ext>
            </a:extLst>
          </p:cNvPr>
          <p:cNvSpPr/>
          <p:nvPr/>
        </p:nvSpPr>
        <p:spPr>
          <a:xfrm>
            <a:off x="5652120" y="1559716"/>
            <a:ext cx="1080120" cy="291954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53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DD9ED-4FCF-B449-B3FE-6BE3C27A2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Assumptions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173300-731F-0343-B1C5-B5772581D5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GB" dirty="0"/>
              <a:t>Independence of errors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Linearity of the logit (to be checked for </a:t>
            </a:r>
            <a:r>
              <a:rPr lang="en-GB" b="1" dirty="0"/>
              <a:t>every</a:t>
            </a:r>
            <a:r>
              <a:rPr lang="en-GB" dirty="0"/>
              <a:t> continuous predictor)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/>
              <a:t>No multicollinearity: Predictor variables should not be highly correlated</a:t>
            </a:r>
          </a:p>
        </p:txBody>
      </p:sp>
    </p:spTree>
    <p:extLst>
      <p:ext uri="{BB962C8B-B14F-4D97-AF65-F5344CB8AC3E}">
        <p14:creationId xmlns:p14="http://schemas.microsoft.com/office/powerpoint/2010/main" val="832856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C393-B09A-7241-A84F-3CFD0CF67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Checking assumptions</a:t>
            </a:r>
            <a:br>
              <a:rPr lang="en-GB" dirty="0"/>
            </a:br>
            <a:r>
              <a:rPr lang="en-GB" dirty="0"/>
              <a:t>Linearity of the logit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63564-4BF4-2143-8CBF-50597A1484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Needs checking for </a:t>
            </a:r>
            <a:r>
              <a:rPr lang="en-GB" b="1" dirty="0"/>
              <a:t>every</a:t>
            </a:r>
            <a:r>
              <a:rPr lang="en-GB" dirty="0"/>
              <a:t> continuous predictor (here, just </a:t>
            </a:r>
            <a:r>
              <a:rPr lang="en-GB" dirty="0" err="1"/>
              <a:t>Hours_free_time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/>
              <a:t>Same code as before: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B82E45-A1EC-7A49-BFCF-62C6E3FE6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90" y="2787774"/>
            <a:ext cx="8432855" cy="106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C393-B09A-7241-A84F-3CFD0CF67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Checking assumptions</a:t>
            </a:r>
            <a:br>
              <a:rPr lang="en-GB" dirty="0"/>
            </a:br>
            <a:r>
              <a:rPr lang="en-GB" dirty="0"/>
              <a:t>Linearity of the logit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CFBA35-615D-E444-85D2-70B67195D5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44008" y="1383509"/>
            <a:ext cx="4176466" cy="3564731"/>
          </a:xfrm>
        </p:spPr>
        <p:txBody>
          <a:bodyPr/>
          <a:lstStyle/>
          <a:p>
            <a:r>
              <a:rPr lang="en-GB" dirty="0"/>
              <a:t>Don’t interpret the model - we look at </a:t>
            </a:r>
            <a:r>
              <a:rPr lang="en-GB" dirty="0" err="1"/>
              <a:t>log_Hours_free_time_int</a:t>
            </a:r>
            <a:r>
              <a:rPr lang="en-GB" dirty="0"/>
              <a:t> only!! 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54A8EE5-2BF5-F443-A4F4-9B134719B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42" y="1405499"/>
            <a:ext cx="3912684" cy="356473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9BB988-3196-F744-BC34-66DF31CC95C7}"/>
              </a:ext>
            </a:extLst>
          </p:cNvPr>
          <p:cNvCxnSpPr>
            <a:cxnSpLocks/>
          </p:cNvCxnSpPr>
          <p:nvPr/>
        </p:nvCxnSpPr>
        <p:spPr>
          <a:xfrm flipH="1" flipV="1">
            <a:off x="3714214" y="3651870"/>
            <a:ext cx="1859588" cy="31325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E5FF816-DF68-C14E-ACB6-ECA3A08D8AFA}"/>
              </a:ext>
            </a:extLst>
          </p:cNvPr>
          <p:cNvSpPr/>
          <p:nvPr/>
        </p:nvSpPr>
        <p:spPr>
          <a:xfrm>
            <a:off x="5573802" y="3658728"/>
            <a:ext cx="3390686" cy="11888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Not significant – no violation of the assumption of the linearity of the logit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028F2A-A3FD-EF4B-BD94-CD3B1B25B129}"/>
              </a:ext>
            </a:extLst>
          </p:cNvPr>
          <p:cNvSpPr/>
          <p:nvPr/>
        </p:nvSpPr>
        <p:spPr>
          <a:xfrm>
            <a:off x="3233419" y="3533072"/>
            <a:ext cx="540183" cy="190806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1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C393-B09A-7241-A84F-3CFD0CF67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Checking assumptions</a:t>
            </a:r>
            <a:br>
              <a:rPr lang="en-GB" dirty="0"/>
            </a:br>
            <a:r>
              <a:rPr lang="en-GB" dirty="0"/>
              <a:t>Multicollinearity - VIF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8549E0-EB15-D54B-9E95-EBC175703C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429160"/>
          </a:xfrm>
        </p:spPr>
        <p:txBody>
          <a:bodyPr/>
          <a:lstStyle/>
          <a:p>
            <a:r>
              <a:rPr lang="en-GB" dirty="0"/>
              <a:t>No multicollinearity: Predictor variables should not be highly correlated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A510F3-2A6F-D947-A19D-0B69D0652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995686"/>
            <a:ext cx="1689100" cy="762000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EA918A9-C2C3-D046-98E3-7FA6C4C30B6A}"/>
              </a:ext>
            </a:extLst>
          </p:cNvPr>
          <p:cNvSpPr txBox="1">
            <a:spLocks/>
          </p:cNvSpPr>
          <p:nvPr/>
        </p:nvSpPr>
        <p:spPr>
          <a:xfrm>
            <a:off x="539552" y="3144391"/>
            <a:ext cx="8425184" cy="158760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If all variables are continuous, categorical with only two levels, or a combination. This produces </a:t>
            </a:r>
            <a:r>
              <a:rPr lang="en-GB" dirty="0" err="1"/>
              <a:t>vif</a:t>
            </a:r>
            <a:r>
              <a:rPr lang="en-GB" dirty="0"/>
              <a:t> statistics: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CFC6AD-A53A-744E-A9D2-40A43E4B2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00" y="4150268"/>
            <a:ext cx="3670300" cy="73660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E4C9F97-5ACF-C143-B677-AA916ACADFF8}"/>
              </a:ext>
            </a:extLst>
          </p:cNvPr>
          <p:cNvSpPr/>
          <p:nvPr/>
        </p:nvSpPr>
        <p:spPr>
          <a:xfrm>
            <a:off x="4907508" y="3963137"/>
            <a:ext cx="2304256" cy="9518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VIF values above 10 indicate a violation</a:t>
            </a:r>
          </a:p>
        </p:txBody>
      </p:sp>
    </p:spTree>
    <p:extLst>
      <p:ext uri="{BB962C8B-B14F-4D97-AF65-F5344CB8AC3E}">
        <p14:creationId xmlns:p14="http://schemas.microsoft.com/office/powerpoint/2010/main" val="77070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98CE857-EC3C-A542-8F80-CC804B8EC6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329003"/>
            <a:ext cx="4508500" cy="1244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DC393-B09A-7241-A84F-3CFD0CF676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Checking assumptions</a:t>
            </a:r>
            <a:br>
              <a:rPr lang="en-GB" dirty="0"/>
            </a:br>
            <a:r>
              <a:rPr lang="en-GB" dirty="0"/>
              <a:t>Multicollinearity - VIF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AEA918A9-C2C3-D046-98E3-7FA6C4C30B6A}"/>
              </a:ext>
            </a:extLst>
          </p:cNvPr>
          <p:cNvSpPr txBox="1">
            <a:spLocks/>
          </p:cNvSpPr>
          <p:nvPr/>
        </p:nvSpPr>
        <p:spPr>
          <a:xfrm>
            <a:off x="395536" y="1491630"/>
            <a:ext cx="8425184" cy="158760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If </a:t>
            </a:r>
            <a:r>
              <a:rPr lang="en-GB" b="1" dirty="0"/>
              <a:t>any</a:t>
            </a:r>
            <a:r>
              <a:rPr lang="en-GB" dirty="0"/>
              <a:t> variable is a categorical with three or more levels, R outputs: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F9F865-AB70-D04C-BDC2-9E6C7B07F0C0}"/>
              </a:ext>
            </a:extLst>
          </p:cNvPr>
          <p:cNvCxnSpPr>
            <a:cxnSpLocks/>
          </p:cNvCxnSpPr>
          <p:nvPr/>
        </p:nvCxnSpPr>
        <p:spPr>
          <a:xfrm flipH="1" flipV="1">
            <a:off x="5347816" y="2951303"/>
            <a:ext cx="1384424" cy="8061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9FDD713-DF4D-C843-A77F-900E55F46A4D}"/>
              </a:ext>
            </a:extLst>
          </p:cNvPr>
          <p:cNvSpPr/>
          <p:nvPr/>
        </p:nvSpPr>
        <p:spPr>
          <a:xfrm>
            <a:off x="3707904" y="2555982"/>
            <a:ext cx="1639912" cy="95187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E4C9F97-5ACF-C143-B677-AA916ACADFF8}"/>
              </a:ext>
            </a:extLst>
          </p:cNvPr>
          <p:cNvSpPr/>
          <p:nvPr/>
        </p:nvSpPr>
        <p:spPr>
          <a:xfrm>
            <a:off x="5955027" y="2555983"/>
            <a:ext cx="2304256" cy="9518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Takes into account degrees of freedom – read this outcome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8F2F42D-D871-DD4A-8E27-C92587970164}"/>
              </a:ext>
            </a:extLst>
          </p:cNvPr>
          <p:cNvSpPr/>
          <p:nvPr/>
        </p:nvSpPr>
        <p:spPr>
          <a:xfrm>
            <a:off x="393465" y="3867895"/>
            <a:ext cx="5400600" cy="9518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GVIF</a:t>
            </a:r>
            <a:r>
              <a:rPr lang="en-GB" baseline="30000" dirty="0"/>
              <a:t>(1/(2*Df) </a:t>
            </a:r>
            <a:r>
              <a:rPr lang="en-GB" dirty="0"/>
              <a:t>is equal to the square root of VIF, so the cut off for GVIF</a:t>
            </a:r>
            <a:r>
              <a:rPr lang="en-GB" baseline="30000" dirty="0"/>
              <a:t>(1/(2*Df)</a:t>
            </a:r>
            <a:r>
              <a:rPr lang="en-GB" dirty="0"/>
              <a:t> should be the square root of 10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5A599E0-5478-FD4E-94E8-201B29D8C61E}"/>
              </a:ext>
            </a:extLst>
          </p:cNvPr>
          <p:cNvCxnSpPr>
            <a:cxnSpLocks/>
          </p:cNvCxnSpPr>
          <p:nvPr/>
        </p:nvCxnSpPr>
        <p:spPr>
          <a:xfrm>
            <a:off x="5707362" y="4291535"/>
            <a:ext cx="471804" cy="498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4400F7A-EF91-9940-89D1-BA637322821E}"/>
              </a:ext>
            </a:extLst>
          </p:cNvPr>
          <p:cNvSpPr/>
          <p:nvPr/>
        </p:nvSpPr>
        <p:spPr>
          <a:xfrm>
            <a:off x="6283515" y="3867894"/>
            <a:ext cx="2608965" cy="9518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GVIF</a:t>
            </a:r>
            <a:r>
              <a:rPr lang="en-GB" b="1" baseline="30000" dirty="0"/>
              <a:t>(1/(2*Df) </a:t>
            </a:r>
            <a:r>
              <a:rPr lang="en-GB" b="1" dirty="0"/>
              <a:t> values above 3.16 indicate a violation</a:t>
            </a:r>
          </a:p>
        </p:txBody>
      </p:sp>
    </p:spTree>
    <p:extLst>
      <p:ext uri="{BB962C8B-B14F-4D97-AF65-F5344CB8AC3E}">
        <p14:creationId xmlns:p14="http://schemas.microsoft.com/office/powerpoint/2010/main" val="14675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 animBg="1"/>
      <p:bldP spid="8" grpId="0" animBg="1"/>
      <p:bldP spid="14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0B5E8-415C-F14D-8B47-56D80FDAE7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7. Checking assumptions</a:t>
            </a:r>
            <a:br>
              <a:rPr lang="en-GB" dirty="0"/>
            </a:br>
            <a:r>
              <a:rPr lang="en-GB" dirty="0"/>
              <a:t>Multicollinearity: on our dataset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5C6FD-8634-6140-BDB1-6B46450135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42343" y="3985492"/>
            <a:ext cx="3621227" cy="85916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All values below 3.16 – No evidence of multicollinearity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93554F-025B-0B4B-8426-B62A846AF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90" y="3651870"/>
            <a:ext cx="4191000" cy="121920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B64878F-70F7-3542-8C3F-EC0E3EB86428}"/>
              </a:ext>
            </a:extLst>
          </p:cNvPr>
          <p:cNvSpPr txBox="1">
            <a:spLocks/>
          </p:cNvSpPr>
          <p:nvPr/>
        </p:nvSpPr>
        <p:spPr>
          <a:xfrm>
            <a:off x="395290" y="1383509"/>
            <a:ext cx="8425184" cy="324145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 multicollinearity: Predictor variables should not be highly correlated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055536-F5B1-D748-BE8A-C0B6DD4C2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190750"/>
            <a:ext cx="16891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6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BCE75-7FB9-5644-88CE-80FF6EB1B0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Prepare dataset: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E4D7D-C1E3-E74C-B77F-28FBAD7BA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Outcome: binary:</a:t>
            </a:r>
          </a:p>
          <a:p>
            <a:pPr lvl="1"/>
            <a:r>
              <a:rPr lang="en-GB" dirty="0"/>
              <a:t>Set as a numeric variable, where 1 is the outcome we are interested in (e.g. happiness = yes) and 0 is the other level (e.g. happiness = no)</a:t>
            </a:r>
          </a:p>
          <a:p>
            <a:pPr lvl="1"/>
            <a:endParaRPr lang="en-GB" dirty="0"/>
          </a:p>
          <a:p>
            <a:r>
              <a:rPr lang="en-GB" dirty="0"/>
              <a:t>Predictors:</a:t>
            </a:r>
          </a:p>
          <a:p>
            <a:pPr lvl="1"/>
            <a:r>
              <a:rPr lang="en-GB" dirty="0"/>
              <a:t>Categorical: factors with first level as the reference category:</a:t>
            </a:r>
          </a:p>
          <a:p>
            <a:pPr lvl="2"/>
            <a:r>
              <a:rPr lang="en-GB" dirty="0"/>
              <a:t>Hamster ownership = no</a:t>
            </a:r>
          </a:p>
          <a:p>
            <a:pPr lvl="2"/>
            <a:r>
              <a:rPr lang="en-GB" dirty="0"/>
              <a:t>Marital status = single</a:t>
            </a:r>
          </a:p>
          <a:p>
            <a:pPr lvl="1"/>
            <a:r>
              <a:rPr lang="en-GB" dirty="0"/>
              <a:t>Continuous: numeric/integer variable</a:t>
            </a:r>
          </a:p>
          <a:p>
            <a:pPr lvl="2"/>
            <a:r>
              <a:rPr lang="en-GB" dirty="0"/>
              <a:t>Hours free time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BA690E1-3714-0544-A7D6-D9354BF8B82D}"/>
              </a:ext>
            </a:extLst>
          </p:cNvPr>
          <p:cNvSpPr/>
          <p:nvPr/>
        </p:nvSpPr>
        <p:spPr>
          <a:xfrm>
            <a:off x="4607882" y="3881423"/>
            <a:ext cx="3744418" cy="106681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Check using the “str” function and adjust variables as required</a:t>
            </a:r>
          </a:p>
        </p:txBody>
      </p:sp>
    </p:spTree>
    <p:extLst>
      <p:ext uri="{BB962C8B-B14F-4D97-AF65-F5344CB8AC3E}">
        <p14:creationId xmlns:p14="http://schemas.microsoft.com/office/powerpoint/2010/main" val="421717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6CC35-2D89-5549-91D2-DE56C69E2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Prepare dataset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1FB690-DBAA-474E-8A00-F7FE0A979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95686"/>
            <a:ext cx="7642920" cy="192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3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D6CF5-B0C3-A64E-B073-F9745CAFA5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Explore the data and check for separation Categorical variables: use ‘table’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49CF6A5-7735-3E44-ABA9-4BADFB40F1D6}"/>
              </a:ext>
            </a:extLst>
          </p:cNvPr>
          <p:cNvSpPr/>
          <p:nvPr/>
        </p:nvSpPr>
        <p:spPr>
          <a:xfrm>
            <a:off x="395536" y="1419622"/>
            <a:ext cx="3744418" cy="7856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Hamster ownership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A68B171-F111-AC4F-9E0B-0E7924E32B06}"/>
              </a:ext>
            </a:extLst>
          </p:cNvPr>
          <p:cNvSpPr/>
          <p:nvPr/>
        </p:nvSpPr>
        <p:spPr>
          <a:xfrm>
            <a:off x="5004046" y="1419621"/>
            <a:ext cx="3744418" cy="78569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Marital status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497100-EF7A-4646-A628-34BE8C980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346635"/>
            <a:ext cx="3960442" cy="2713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931E62-401A-D14F-A829-494250C4F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844546"/>
            <a:ext cx="1282700" cy="863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C4DEEC-3E58-2346-A308-64CD7A60D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544" y="2759332"/>
            <a:ext cx="1828800" cy="12065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C1133E-8192-E743-8CC5-3CBE70D84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416" y="2412826"/>
            <a:ext cx="4350539" cy="271379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91E6264-A8F3-6B42-A7D5-04D6FC66748B}"/>
              </a:ext>
            </a:extLst>
          </p:cNvPr>
          <p:cNvSpPr/>
          <p:nvPr/>
        </p:nvSpPr>
        <p:spPr>
          <a:xfrm>
            <a:off x="1187624" y="4192364"/>
            <a:ext cx="6768752" cy="75587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 evidence of complete separation or quasi-complete separation for either variable</a:t>
            </a:r>
          </a:p>
        </p:txBody>
      </p:sp>
    </p:spTree>
    <p:extLst>
      <p:ext uri="{BB962C8B-B14F-4D97-AF65-F5344CB8AC3E}">
        <p14:creationId xmlns:p14="http://schemas.microsoft.com/office/powerpoint/2010/main" val="72000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6A3D4-6928-D945-9CD5-43137D33B8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Run the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7BCFD6-D9B4-6E40-8223-1437C1156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64" y="2139702"/>
            <a:ext cx="7956376" cy="58149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C575E80-4E22-D14B-B68A-D0004B0C7DFD}"/>
              </a:ext>
            </a:extLst>
          </p:cNvPr>
          <p:cNvCxnSpPr>
            <a:cxnSpLocks/>
          </p:cNvCxnSpPr>
          <p:nvPr/>
        </p:nvCxnSpPr>
        <p:spPr>
          <a:xfrm flipV="1">
            <a:off x="3744416" y="2430451"/>
            <a:ext cx="576064" cy="84598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D2C7AD-AB4E-5841-809C-8B18197810A8}"/>
              </a:ext>
            </a:extLst>
          </p:cNvPr>
          <p:cNvCxnSpPr>
            <a:cxnSpLocks/>
          </p:cNvCxnSpPr>
          <p:nvPr/>
        </p:nvCxnSpPr>
        <p:spPr>
          <a:xfrm flipH="1" flipV="1">
            <a:off x="3217317" y="2430452"/>
            <a:ext cx="455091" cy="84598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4ED921C-104D-354B-9FE6-52F0F82EB714}"/>
              </a:ext>
            </a:extLst>
          </p:cNvPr>
          <p:cNvSpPr/>
          <p:nvPr/>
        </p:nvSpPr>
        <p:spPr>
          <a:xfrm>
            <a:off x="2267744" y="3094775"/>
            <a:ext cx="3347864" cy="9810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Separate variables with a “ + “</a:t>
            </a:r>
          </a:p>
        </p:txBody>
      </p:sp>
    </p:spTree>
    <p:extLst>
      <p:ext uri="{BB962C8B-B14F-4D97-AF65-F5344CB8AC3E}">
        <p14:creationId xmlns:p14="http://schemas.microsoft.com/office/powerpoint/2010/main" val="205259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9CBF2-814A-CA48-AEFF-E35BDA0890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Run the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064F5D-BFB1-A541-8724-E458085F8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90" y="1442011"/>
            <a:ext cx="5873717" cy="352152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AB3797E-502B-9E4E-B653-7EB72A18E1BF}"/>
              </a:ext>
            </a:extLst>
          </p:cNvPr>
          <p:cNvSpPr/>
          <p:nvPr/>
        </p:nvSpPr>
        <p:spPr>
          <a:xfrm>
            <a:off x="4716016" y="1995686"/>
            <a:ext cx="3347864" cy="98104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No error messages – no evidence of complete separation or quasi-complete separation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C48BD88-3A72-C34A-A4E8-13C722E7AD58}"/>
              </a:ext>
            </a:extLst>
          </p:cNvPr>
          <p:cNvCxnSpPr>
            <a:cxnSpLocks/>
          </p:cNvCxnSpPr>
          <p:nvPr/>
        </p:nvCxnSpPr>
        <p:spPr>
          <a:xfrm flipH="1" flipV="1">
            <a:off x="1331641" y="1630368"/>
            <a:ext cx="3384375" cy="58134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98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F908D-DA86-C349-99FA-B4ED682ADF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Evaluate the model </a:t>
            </a:r>
            <a:br>
              <a:rPr lang="en-GB" dirty="0"/>
            </a:br>
            <a:r>
              <a:rPr lang="en-GB" dirty="0"/>
              <a:t>Comparing to the intercept-only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4F3E96-776A-6C46-836A-F250A1A32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156" y="1383509"/>
            <a:ext cx="7194004" cy="14039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4CE8B6-A157-1E4D-AAA6-8AB2BD2523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6" y="3165874"/>
            <a:ext cx="4445000" cy="13970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A12F1E-1D13-6043-93C3-07531276A6CD}"/>
              </a:ext>
            </a:extLst>
          </p:cNvPr>
          <p:cNvSpPr/>
          <p:nvPr/>
        </p:nvSpPr>
        <p:spPr>
          <a:xfrm>
            <a:off x="4932040" y="2404492"/>
            <a:ext cx="3347864" cy="23042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dirty="0">
                <a:solidFill>
                  <a:schemeClr val="accent2"/>
                </a:solidFill>
              </a:rPr>
              <a:t>This indicates that adding the  hamster ownership, marital status and hours free time variable to our model significantly improved the fit, compared to the null model containing intercept only</a:t>
            </a:r>
          </a:p>
        </p:txBody>
      </p:sp>
    </p:spTree>
    <p:extLst>
      <p:ext uri="{BB962C8B-B14F-4D97-AF65-F5344CB8AC3E}">
        <p14:creationId xmlns:p14="http://schemas.microsoft.com/office/powerpoint/2010/main" val="360481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4D0B0CB-7AF1-0E42-9796-0475AECF3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66" y="2019101"/>
            <a:ext cx="7884368" cy="8330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E2BE7C-95CC-9E4C-97D8-777FA7667B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4. Pseudo R</a:t>
            </a:r>
            <a:r>
              <a:rPr lang="en-GB" baseline="30000" dirty="0"/>
              <a:t>2</a:t>
            </a:r>
            <a:r>
              <a:rPr lang="en-GB" dirty="0"/>
              <a:t>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68CC59-0CCB-AA49-BFD7-8568B4532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050" y="1383509"/>
            <a:ext cx="3517900" cy="444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99EDDE9-29A1-E34B-9051-C55891F52786}"/>
              </a:ext>
            </a:extLst>
          </p:cNvPr>
          <p:cNvSpPr/>
          <p:nvPr/>
        </p:nvSpPr>
        <p:spPr>
          <a:xfrm>
            <a:off x="744484" y="2088062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BB5411-815C-8540-8C3F-4074AE279734}"/>
              </a:ext>
            </a:extLst>
          </p:cNvPr>
          <p:cNvSpPr/>
          <p:nvPr/>
        </p:nvSpPr>
        <p:spPr>
          <a:xfrm>
            <a:off x="2760708" y="2088062"/>
            <a:ext cx="936104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1A2FAD-35C1-2A42-9232-BE43CDF70B5D}"/>
              </a:ext>
            </a:extLst>
          </p:cNvPr>
          <p:cNvSpPr/>
          <p:nvPr/>
        </p:nvSpPr>
        <p:spPr>
          <a:xfrm>
            <a:off x="3803728" y="2088062"/>
            <a:ext cx="768272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FE927B3-FCF6-DF48-9755-C9D6E78A105E}"/>
              </a:ext>
            </a:extLst>
          </p:cNvPr>
          <p:cNvSpPr/>
          <p:nvPr/>
        </p:nvSpPr>
        <p:spPr>
          <a:xfrm>
            <a:off x="3397387" y="3291830"/>
            <a:ext cx="2349225" cy="118653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McFadden = 0.24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2"/>
                </a:solidFill>
              </a:rPr>
              <a:t>CoxSnell</a:t>
            </a:r>
            <a:r>
              <a:rPr lang="en-GB" sz="1600" dirty="0">
                <a:solidFill>
                  <a:schemeClr val="accent2"/>
                </a:solidFill>
              </a:rPr>
              <a:t> = 0.28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chemeClr val="accent2"/>
                </a:solidFill>
              </a:rPr>
              <a:t>Nagelkerke</a:t>
            </a:r>
            <a:r>
              <a:rPr lang="en-GB" sz="1600" dirty="0">
                <a:solidFill>
                  <a:schemeClr val="accent2"/>
                </a:solidFill>
              </a:rPr>
              <a:t> = 0.37</a:t>
            </a:r>
          </a:p>
        </p:txBody>
      </p:sp>
    </p:spTree>
    <p:extLst>
      <p:ext uri="{BB962C8B-B14F-4D97-AF65-F5344CB8AC3E}">
        <p14:creationId xmlns:p14="http://schemas.microsoft.com/office/powerpoint/2010/main" val="239774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25893</TotalTime>
  <Words>1004</Words>
  <Application>Microsoft Macintosh PowerPoint</Application>
  <PresentationFormat>On-screen Show (16:9)</PresentationFormat>
  <Paragraphs>118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Office Theme</vt:lpstr>
      <vt:lpstr>Slide 2: Text Only</vt:lpstr>
      <vt:lpstr>Part 2</vt:lpstr>
      <vt:lpstr>Example What factors predict happiness?</vt:lpstr>
      <vt:lpstr>1. Prepare dataset: </vt:lpstr>
      <vt:lpstr>1. Prepare dataset</vt:lpstr>
      <vt:lpstr>2. Explore the data and check for separation Categorical variables: use ‘table’</vt:lpstr>
      <vt:lpstr>3. Run the model</vt:lpstr>
      <vt:lpstr>3. Run the model</vt:lpstr>
      <vt:lpstr>4. Evaluate the model  Comparing to the intercept-only model</vt:lpstr>
      <vt:lpstr>4. Pseudo R2s</vt:lpstr>
      <vt:lpstr>5. Evaluating individual predictors The intercept</vt:lpstr>
      <vt:lpstr>5. Evaluating individual predictors The hamster variable</vt:lpstr>
      <vt:lpstr>5. Evaluating individual predictors The marital status variable</vt:lpstr>
      <vt:lpstr>5. Evaluating individual predictors The marital status variable</vt:lpstr>
      <vt:lpstr>5. Evaluating individual predictors The marital status variable</vt:lpstr>
      <vt:lpstr>5. Evaluating individual predictors The hours free time variable</vt:lpstr>
      <vt:lpstr>5. Evaluating individual predictors Exponentiated values</vt:lpstr>
      <vt:lpstr>5. Evaluating individual predictors Exponentiated values</vt:lpstr>
      <vt:lpstr>5. Evaluating individual predictors Exponentiated values</vt:lpstr>
      <vt:lpstr>5. Odds ratio confidence intervals</vt:lpstr>
      <vt:lpstr>5. P-values</vt:lpstr>
      <vt:lpstr>6. Predicted probabilities</vt:lpstr>
      <vt:lpstr>Assumptions  </vt:lpstr>
      <vt:lpstr>7. Checking assumptions Linearity of the logit</vt:lpstr>
      <vt:lpstr>7. Checking assumptions Linearity of the logit</vt:lpstr>
      <vt:lpstr>7. Checking assumptions Multicollinearity - VIF</vt:lpstr>
      <vt:lpstr>7. Checking assumptions Multicollinearity - VIF</vt:lpstr>
      <vt:lpstr>7. Checking assumptions Multicollinearity: on our dataset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1347</cp:revision>
  <cp:lastPrinted>2021-11-16T20:13:28Z</cp:lastPrinted>
  <dcterms:created xsi:type="dcterms:W3CDTF">2011-10-31T13:04:17Z</dcterms:created>
  <dcterms:modified xsi:type="dcterms:W3CDTF">2023-02-22T11:23:09Z</dcterms:modified>
</cp:coreProperties>
</file>